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3"/>
  </p:notesMasterIdLst>
  <p:handoutMasterIdLst>
    <p:handoutMasterId r:id="rId124"/>
  </p:handoutMasterIdLst>
  <p:sldIdLst>
    <p:sldId id="748" r:id="rId2"/>
    <p:sldId id="1268" r:id="rId3"/>
    <p:sldId id="1269" r:id="rId4"/>
    <p:sldId id="708" r:id="rId5"/>
    <p:sldId id="607" r:id="rId6"/>
    <p:sldId id="635" r:id="rId7"/>
    <p:sldId id="643" r:id="rId8"/>
    <p:sldId id="509" r:id="rId9"/>
    <p:sldId id="1280" r:id="rId10"/>
    <p:sldId id="1270" r:id="rId11"/>
    <p:sldId id="1248" r:id="rId12"/>
    <p:sldId id="1249" r:id="rId13"/>
    <p:sldId id="1250" r:id="rId14"/>
    <p:sldId id="670" r:id="rId15"/>
    <p:sldId id="728" r:id="rId16"/>
    <p:sldId id="671" r:id="rId17"/>
    <p:sldId id="672" r:id="rId18"/>
    <p:sldId id="1266" r:id="rId19"/>
    <p:sldId id="725" r:id="rId20"/>
    <p:sldId id="639" r:id="rId21"/>
    <p:sldId id="640" r:id="rId22"/>
    <p:sldId id="632" r:id="rId23"/>
    <p:sldId id="669" r:id="rId24"/>
    <p:sldId id="734" r:id="rId25"/>
    <p:sldId id="1271" r:id="rId26"/>
    <p:sldId id="631" r:id="rId27"/>
    <p:sldId id="619" r:id="rId28"/>
    <p:sldId id="1272" r:id="rId29"/>
    <p:sldId id="1259" r:id="rId30"/>
    <p:sldId id="745" r:id="rId31"/>
    <p:sldId id="1273" r:id="rId32"/>
    <p:sldId id="620" r:id="rId33"/>
    <p:sldId id="1253" r:id="rId34"/>
    <p:sldId id="726" r:id="rId35"/>
    <p:sldId id="754" r:id="rId36"/>
    <p:sldId id="1274" r:id="rId37"/>
    <p:sldId id="646" r:id="rId38"/>
    <p:sldId id="848" r:id="rId39"/>
    <p:sldId id="849" r:id="rId40"/>
    <p:sldId id="1275" r:id="rId41"/>
    <p:sldId id="647" r:id="rId42"/>
    <p:sldId id="1252" r:id="rId43"/>
    <p:sldId id="1276" r:id="rId44"/>
    <p:sldId id="727" r:id="rId45"/>
    <p:sldId id="1243" r:id="rId46"/>
    <p:sldId id="1241" r:id="rId47"/>
    <p:sldId id="1246" r:id="rId48"/>
    <p:sldId id="713" r:id="rId49"/>
    <p:sldId id="705" r:id="rId50"/>
    <p:sldId id="706" r:id="rId51"/>
    <p:sldId id="735" r:id="rId52"/>
    <p:sldId id="1056" r:id="rId53"/>
    <p:sldId id="1247" r:id="rId54"/>
    <p:sldId id="1055" r:id="rId55"/>
    <p:sldId id="736" r:id="rId56"/>
    <p:sldId id="731" r:id="rId57"/>
    <p:sldId id="1051" r:id="rId58"/>
    <p:sldId id="1053" r:id="rId59"/>
    <p:sldId id="732" r:id="rId60"/>
    <p:sldId id="1052" r:id="rId61"/>
    <p:sldId id="1057" r:id="rId62"/>
    <p:sldId id="1058" r:id="rId63"/>
    <p:sldId id="1060" r:id="rId64"/>
    <p:sldId id="1281" r:id="rId65"/>
    <p:sldId id="1282" r:id="rId66"/>
    <p:sldId id="712" r:id="rId67"/>
    <p:sldId id="1277" r:id="rId68"/>
    <p:sldId id="900" r:id="rId69"/>
    <p:sldId id="903" r:id="rId70"/>
    <p:sldId id="902" r:id="rId71"/>
    <p:sldId id="904" r:id="rId72"/>
    <p:sldId id="921" r:id="rId73"/>
    <p:sldId id="905" r:id="rId74"/>
    <p:sldId id="906" r:id="rId75"/>
    <p:sldId id="907" r:id="rId76"/>
    <p:sldId id="908" r:id="rId77"/>
    <p:sldId id="919" r:id="rId78"/>
    <p:sldId id="1283" r:id="rId79"/>
    <p:sldId id="909" r:id="rId80"/>
    <p:sldId id="766" r:id="rId81"/>
    <p:sldId id="910" r:id="rId82"/>
    <p:sldId id="912" r:id="rId83"/>
    <p:sldId id="911" r:id="rId84"/>
    <p:sldId id="914" r:id="rId85"/>
    <p:sldId id="913" r:id="rId86"/>
    <p:sldId id="915" r:id="rId87"/>
    <p:sldId id="1278" r:id="rId88"/>
    <p:sldId id="677" r:id="rId89"/>
    <p:sldId id="678" r:id="rId90"/>
    <p:sldId id="679" r:id="rId91"/>
    <p:sldId id="680" r:id="rId92"/>
    <p:sldId id="682" r:id="rId93"/>
    <p:sldId id="746" r:id="rId94"/>
    <p:sldId id="747" r:id="rId95"/>
    <p:sldId id="693" r:id="rId96"/>
    <p:sldId id="694" r:id="rId97"/>
    <p:sldId id="695" r:id="rId98"/>
    <p:sldId id="696" r:id="rId99"/>
    <p:sldId id="698" r:id="rId100"/>
    <p:sldId id="699" r:id="rId101"/>
    <p:sldId id="700" r:id="rId102"/>
    <p:sldId id="701" r:id="rId103"/>
    <p:sldId id="702" r:id="rId104"/>
    <p:sldId id="703" r:id="rId105"/>
    <p:sldId id="704" r:id="rId106"/>
    <p:sldId id="1279" r:id="rId107"/>
    <p:sldId id="663" r:id="rId108"/>
    <p:sldId id="664" r:id="rId109"/>
    <p:sldId id="1061" r:id="rId110"/>
    <p:sldId id="665" r:id="rId111"/>
    <p:sldId id="666" r:id="rId112"/>
    <p:sldId id="667" r:id="rId113"/>
    <p:sldId id="668" r:id="rId114"/>
    <p:sldId id="723" r:id="rId115"/>
    <p:sldId id="1254" r:id="rId116"/>
    <p:sldId id="714" r:id="rId117"/>
    <p:sldId id="717" r:id="rId118"/>
    <p:sldId id="718" r:id="rId119"/>
    <p:sldId id="719" r:id="rId120"/>
    <p:sldId id="1255" r:id="rId121"/>
    <p:sldId id="722" r:id="rId12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6" autoAdjust="0"/>
    <p:restoredTop sz="94664" autoAdjust="0"/>
  </p:normalViewPr>
  <p:slideViewPr>
    <p:cSldViewPr snapToGrid="0">
      <p:cViewPr varScale="1">
        <p:scale>
          <a:sx n="113" d="100"/>
          <a:sy n="113" d="100"/>
        </p:scale>
        <p:origin x="1137" y="105"/>
      </p:cViewPr>
      <p:guideLst>
        <p:guide orient="horz" pos="2160"/>
        <p:guide pos="2880"/>
      </p:guideLst>
    </p:cSldViewPr>
  </p:slideViewPr>
  <p:outlineViewPr>
    <p:cViewPr>
      <p:scale>
        <a:sx n="33" d="100"/>
        <a:sy n="33" d="100"/>
      </p:scale>
      <p:origin x="0" y="-3416"/>
    </p:cViewPr>
  </p:outlineViewPr>
  <p:notesTextViewPr>
    <p:cViewPr>
      <p:scale>
        <a:sx n="100" d="100"/>
        <a:sy n="100" d="100"/>
      </p:scale>
      <p:origin x="0" y="0"/>
    </p:cViewPr>
  </p:notesTextViewPr>
  <p:sorterViewPr>
    <p:cViewPr>
      <p:scale>
        <a:sx n="125" d="100"/>
        <a:sy n="125" d="100"/>
      </p:scale>
      <p:origin x="0" y="-31971"/>
    </p:cViewPr>
  </p:sorterViewPr>
  <p:notesViewPr>
    <p:cSldViewPr snapToGrid="0">
      <p:cViewPr varScale="1">
        <p:scale>
          <a:sx n="86" d="100"/>
          <a:sy n="86" d="100"/>
        </p:scale>
        <p:origin x="-7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amil\Google%20Drive\eecs440\W25%20Final%20Grades%20recovere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EECS</a:t>
            </a:r>
            <a:r>
              <a:rPr lang="en-US" baseline="0"/>
              <a:t> 498 W25 Grades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4262894027944245E-2"/>
          <c:y val="0.12881989813849881"/>
          <c:w val="0.91201063733846433"/>
          <c:h val="0.79103354277925886"/>
        </c:manualLayout>
      </c:layout>
      <c:barChart>
        <c:barDir val="col"/>
        <c:grouping val="clustered"/>
        <c:varyColors val="0"/>
        <c:ser>
          <c:idx val="0"/>
          <c:order val="0"/>
          <c:spPr>
            <a:solidFill>
              <a:schemeClr val="accent1"/>
            </a:solidFill>
            <a:ln>
              <a:noFill/>
            </a:ln>
            <a:effectLst/>
          </c:spPr>
          <c:invertIfNegative val="0"/>
          <c:cat>
            <c:strRef>
              <c:f>'Final grades'!$BO$76:$BO$85</c:f>
              <c:strCache>
                <c:ptCount val="10"/>
                <c:pt idx="0">
                  <c:v>A+</c:v>
                </c:pt>
                <c:pt idx="1">
                  <c:v>A</c:v>
                </c:pt>
                <c:pt idx="2">
                  <c:v>A-</c:v>
                </c:pt>
                <c:pt idx="3">
                  <c:v>B+</c:v>
                </c:pt>
                <c:pt idx="4">
                  <c:v>B</c:v>
                </c:pt>
                <c:pt idx="5">
                  <c:v>B-</c:v>
                </c:pt>
                <c:pt idx="6">
                  <c:v>C+</c:v>
                </c:pt>
                <c:pt idx="7">
                  <c:v>C</c:v>
                </c:pt>
                <c:pt idx="8">
                  <c:v>C-</c:v>
                </c:pt>
                <c:pt idx="9">
                  <c:v>I</c:v>
                </c:pt>
              </c:strCache>
            </c:strRef>
          </c:cat>
          <c:val>
            <c:numRef>
              <c:f>'Final grades'!$BP$76:$BP$85</c:f>
              <c:numCache>
                <c:formatCode>General</c:formatCode>
                <c:ptCount val="10"/>
                <c:pt idx="0">
                  <c:v>6</c:v>
                </c:pt>
                <c:pt idx="1">
                  <c:v>17</c:v>
                </c:pt>
                <c:pt idx="2">
                  <c:v>18</c:v>
                </c:pt>
                <c:pt idx="3">
                  <c:v>14</c:v>
                </c:pt>
                <c:pt idx="4">
                  <c:v>5</c:v>
                </c:pt>
                <c:pt idx="5">
                  <c:v>2</c:v>
                </c:pt>
                <c:pt idx="6">
                  <c:v>0</c:v>
                </c:pt>
                <c:pt idx="7">
                  <c:v>0</c:v>
                </c:pt>
                <c:pt idx="8">
                  <c:v>0</c:v>
                </c:pt>
                <c:pt idx="9">
                  <c:v>0</c:v>
                </c:pt>
              </c:numCache>
            </c:numRef>
          </c:val>
          <c:extLst>
            <c:ext xmlns:c16="http://schemas.microsoft.com/office/drawing/2014/chart" uri="{C3380CC4-5D6E-409C-BE32-E72D297353CC}">
              <c16:uniqueId val="{00000000-05AE-460C-98E8-53E670AB166C}"/>
            </c:ext>
          </c:extLst>
        </c:ser>
        <c:dLbls>
          <c:showLegendKey val="0"/>
          <c:showVal val="0"/>
          <c:showCatName val="0"/>
          <c:showSerName val="0"/>
          <c:showPercent val="0"/>
          <c:showBubbleSize val="0"/>
        </c:dLbls>
        <c:gapWidth val="219"/>
        <c:overlap val="-27"/>
        <c:axId val="323907455"/>
        <c:axId val="323905055"/>
      </c:barChart>
      <c:catAx>
        <c:axId val="323907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3905055"/>
        <c:crosses val="autoZero"/>
        <c:auto val="1"/>
        <c:lblAlgn val="ctr"/>
        <c:lblOffset val="100"/>
        <c:noMultiLvlLbl val="0"/>
      </c:catAx>
      <c:valAx>
        <c:axId val="3239050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390745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9119474"/>
            <a:ext cx="3169921" cy="480060"/>
          </a:xfrm>
          <a:prstGeom prst="rect">
            <a:avLst/>
          </a:prstGeom>
        </p:spPr>
        <p:txBody>
          <a:bodyPr vert="horz" lIns="96626" tIns="48314" rIns="96626" bIns="48314" rtlCol="0" anchor="b"/>
          <a:lstStyle>
            <a:lvl1pPr algn="l">
              <a:defRPr sz="1300"/>
            </a:lvl1pPr>
          </a:lstStyle>
          <a:p>
            <a:endParaRPr lang="en-US"/>
          </a:p>
        </p:txBody>
      </p:sp>
      <p:sp>
        <p:nvSpPr>
          <p:cNvPr id="5" name="Slide Number Placeholder 4"/>
          <p:cNvSpPr>
            <a:spLocks noGrp="1"/>
          </p:cNvSpPr>
          <p:nvPr>
            <p:ph type="sldNum" sz="quarter" idx="3"/>
          </p:nvPr>
        </p:nvSpPr>
        <p:spPr>
          <a:xfrm>
            <a:off x="4143590" y="9119474"/>
            <a:ext cx="3169921" cy="480060"/>
          </a:xfrm>
          <a:prstGeom prst="rect">
            <a:avLst/>
          </a:prstGeom>
        </p:spPr>
        <p:txBody>
          <a:bodyPr vert="horz" lIns="96626" tIns="48314" rIns="96626" bIns="48314"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2" y="0"/>
            <a:ext cx="7315200" cy="480060"/>
          </a:xfrm>
          <a:prstGeom prst="rect">
            <a:avLst/>
          </a:prstGeom>
        </p:spPr>
        <p:txBody>
          <a:bodyPr vert="horz" lIns="96639" tIns="48321" rIns="96639" bIns="48321"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26" tIns="48314" rIns="96626" bIns="48314" rtlCol="0"/>
          <a:lstStyle>
            <a:lvl1pPr algn="l">
              <a:defRPr sz="1300"/>
            </a:lvl1pPr>
          </a:lstStyle>
          <a:p>
            <a:endParaRPr lang="en-US"/>
          </a:p>
        </p:txBody>
      </p:sp>
      <p:sp>
        <p:nvSpPr>
          <p:cNvPr id="3" name="Date Placeholder 2"/>
          <p:cNvSpPr>
            <a:spLocks noGrp="1"/>
          </p:cNvSpPr>
          <p:nvPr>
            <p:ph type="dt" idx="1"/>
          </p:nvPr>
        </p:nvSpPr>
        <p:spPr>
          <a:xfrm>
            <a:off x="4143590" y="0"/>
            <a:ext cx="3169921" cy="480060"/>
          </a:xfrm>
          <a:prstGeom prst="rect">
            <a:avLst/>
          </a:prstGeom>
        </p:spPr>
        <p:txBody>
          <a:bodyPr vert="horz" lIns="96626" tIns="48314" rIns="96626" bIns="48314"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26" tIns="48314" rIns="96626" bIns="48314"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26" tIns="48314" rIns="96626" bIns="483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26" tIns="48314" rIns="96626" bIns="48314" rtlCol="0" anchor="b"/>
          <a:lstStyle>
            <a:lvl1pPr algn="l">
              <a:defRPr sz="1300"/>
            </a:lvl1pPr>
          </a:lstStyle>
          <a:p>
            <a:endParaRPr lang="en-US"/>
          </a:p>
        </p:txBody>
      </p:sp>
      <p:sp>
        <p:nvSpPr>
          <p:cNvPr id="7" name="Slide Number Placeholder 6"/>
          <p:cNvSpPr>
            <a:spLocks noGrp="1"/>
          </p:cNvSpPr>
          <p:nvPr>
            <p:ph type="sldNum" sz="quarter" idx="5"/>
          </p:nvPr>
        </p:nvSpPr>
        <p:spPr>
          <a:xfrm>
            <a:off x="4143590" y="9119474"/>
            <a:ext cx="3169921" cy="480060"/>
          </a:xfrm>
          <a:prstGeom prst="rect">
            <a:avLst/>
          </a:prstGeom>
        </p:spPr>
        <p:txBody>
          <a:bodyPr vert="horz" lIns="96626" tIns="48314" rIns="96626" bIns="48314"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4</a:t>
            </a:fld>
            <a:endParaRPr lang="en-US"/>
          </a:p>
        </p:txBody>
      </p:sp>
    </p:spTree>
    <p:extLst>
      <p:ext uri="{BB962C8B-B14F-4D97-AF65-F5344CB8AC3E}">
        <p14:creationId xmlns:p14="http://schemas.microsoft.com/office/powerpoint/2010/main" val="655697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5</a:t>
            </a:fld>
            <a:endParaRPr lang="en-US"/>
          </a:p>
        </p:txBody>
      </p:sp>
    </p:spTree>
    <p:extLst>
      <p:ext uri="{BB962C8B-B14F-4D97-AF65-F5344CB8AC3E}">
        <p14:creationId xmlns:p14="http://schemas.microsoft.com/office/powerpoint/2010/main" val="1372282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a:t>
            </a:fld>
            <a:endParaRPr lang="en-US"/>
          </a:p>
        </p:txBody>
      </p:sp>
    </p:spTree>
    <p:extLst>
      <p:ext uri="{BB962C8B-B14F-4D97-AF65-F5344CB8AC3E}">
        <p14:creationId xmlns:p14="http://schemas.microsoft.com/office/powerpoint/2010/main" val="932035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a:t>
            </a:fld>
            <a:endParaRPr lang="en-US"/>
          </a:p>
        </p:txBody>
      </p:sp>
    </p:spTree>
    <p:extLst>
      <p:ext uri="{BB962C8B-B14F-4D97-AF65-F5344CB8AC3E}">
        <p14:creationId xmlns:p14="http://schemas.microsoft.com/office/powerpoint/2010/main" val="2164381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14</a:t>
            </a:fld>
            <a:endParaRPr lang="en-US"/>
          </a:p>
        </p:txBody>
      </p:sp>
    </p:spTree>
    <p:extLst>
      <p:ext uri="{BB962C8B-B14F-4D97-AF65-F5344CB8AC3E}">
        <p14:creationId xmlns:p14="http://schemas.microsoft.com/office/powerpoint/2010/main" val="1238225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15</a:t>
            </a:fld>
            <a:endParaRPr lang="en-US"/>
          </a:p>
        </p:txBody>
      </p:sp>
    </p:spTree>
    <p:extLst>
      <p:ext uri="{BB962C8B-B14F-4D97-AF65-F5344CB8AC3E}">
        <p14:creationId xmlns:p14="http://schemas.microsoft.com/office/powerpoint/2010/main" val="744060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16</a:t>
            </a:fld>
            <a:endParaRPr lang="en-US"/>
          </a:p>
        </p:txBody>
      </p:sp>
    </p:spTree>
    <p:extLst>
      <p:ext uri="{BB962C8B-B14F-4D97-AF65-F5344CB8AC3E}">
        <p14:creationId xmlns:p14="http://schemas.microsoft.com/office/powerpoint/2010/main" val="1281354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17</a:t>
            </a:fld>
            <a:endParaRPr lang="en-US"/>
          </a:p>
        </p:txBody>
      </p:sp>
    </p:spTree>
    <p:extLst>
      <p:ext uri="{BB962C8B-B14F-4D97-AF65-F5344CB8AC3E}">
        <p14:creationId xmlns:p14="http://schemas.microsoft.com/office/powerpoint/2010/main" val="2673469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19</a:t>
            </a:fld>
            <a:endParaRPr lang="en-US"/>
          </a:p>
        </p:txBody>
      </p:sp>
    </p:spTree>
    <p:extLst>
      <p:ext uri="{BB962C8B-B14F-4D97-AF65-F5344CB8AC3E}">
        <p14:creationId xmlns:p14="http://schemas.microsoft.com/office/powerpoint/2010/main" val="37506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20</a:t>
            </a:fld>
            <a:endParaRPr lang="en-US"/>
          </a:p>
        </p:txBody>
      </p:sp>
    </p:spTree>
    <p:extLst>
      <p:ext uri="{BB962C8B-B14F-4D97-AF65-F5344CB8AC3E}">
        <p14:creationId xmlns:p14="http://schemas.microsoft.com/office/powerpoint/2010/main" val="3409467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21</a:t>
            </a:fld>
            <a:endParaRPr lang="en-US"/>
          </a:p>
        </p:txBody>
      </p:sp>
    </p:spTree>
    <p:extLst>
      <p:ext uri="{BB962C8B-B14F-4D97-AF65-F5344CB8AC3E}">
        <p14:creationId xmlns:p14="http://schemas.microsoft.com/office/powerpoint/2010/main" val="493841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22</a:t>
            </a:fld>
            <a:endParaRPr lang="en-US"/>
          </a:p>
        </p:txBody>
      </p:sp>
    </p:spTree>
    <p:extLst>
      <p:ext uri="{BB962C8B-B14F-4D97-AF65-F5344CB8AC3E}">
        <p14:creationId xmlns:p14="http://schemas.microsoft.com/office/powerpoint/2010/main" val="2301234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76B06F-A4C4-4379-B8A7-E3C360C9FE2A}" type="slidenum">
              <a:rPr lang="en-US" smtClean="0"/>
              <a:pPr/>
              <a:t>23</a:t>
            </a:fld>
            <a:endParaRPr lang="en-US" dirty="0"/>
          </a:p>
        </p:txBody>
      </p:sp>
    </p:spTree>
    <p:extLst>
      <p:ext uri="{BB962C8B-B14F-4D97-AF65-F5344CB8AC3E}">
        <p14:creationId xmlns:p14="http://schemas.microsoft.com/office/powerpoint/2010/main" val="3091106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24</a:t>
            </a:fld>
            <a:endParaRPr lang="en-US"/>
          </a:p>
        </p:txBody>
      </p:sp>
    </p:spTree>
    <p:extLst>
      <p:ext uri="{BB962C8B-B14F-4D97-AF65-F5344CB8AC3E}">
        <p14:creationId xmlns:p14="http://schemas.microsoft.com/office/powerpoint/2010/main" val="1232092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26</a:t>
            </a:fld>
            <a:endParaRPr lang="en-US"/>
          </a:p>
        </p:txBody>
      </p:sp>
    </p:spTree>
    <p:extLst>
      <p:ext uri="{BB962C8B-B14F-4D97-AF65-F5344CB8AC3E}">
        <p14:creationId xmlns:p14="http://schemas.microsoft.com/office/powerpoint/2010/main" val="1621087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27</a:t>
            </a:fld>
            <a:endParaRPr lang="en-US"/>
          </a:p>
        </p:txBody>
      </p:sp>
    </p:spTree>
    <p:extLst>
      <p:ext uri="{BB962C8B-B14F-4D97-AF65-F5344CB8AC3E}">
        <p14:creationId xmlns:p14="http://schemas.microsoft.com/office/powerpoint/2010/main" val="3521489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30</a:t>
            </a:fld>
            <a:endParaRPr lang="en-US"/>
          </a:p>
        </p:txBody>
      </p:sp>
    </p:spTree>
    <p:extLst>
      <p:ext uri="{BB962C8B-B14F-4D97-AF65-F5344CB8AC3E}">
        <p14:creationId xmlns:p14="http://schemas.microsoft.com/office/powerpoint/2010/main" val="27238550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32</a:t>
            </a:fld>
            <a:endParaRPr lang="en-US"/>
          </a:p>
        </p:txBody>
      </p:sp>
    </p:spTree>
    <p:extLst>
      <p:ext uri="{BB962C8B-B14F-4D97-AF65-F5344CB8AC3E}">
        <p14:creationId xmlns:p14="http://schemas.microsoft.com/office/powerpoint/2010/main" val="274748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76B06F-A4C4-4379-B8A7-E3C360C9FE2A}" type="slidenum">
              <a:rPr lang="en-US" smtClean="0"/>
              <a:pPr/>
              <a:t>34</a:t>
            </a:fld>
            <a:endParaRPr lang="en-US"/>
          </a:p>
        </p:txBody>
      </p:sp>
    </p:spTree>
    <p:extLst>
      <p:ext uri="{BB962C8B-B14F-4D97-AF65-F5344CB8AC3E}">
        <p14:creationId xmlns:p14="http://schemas.microsoft.com/office/powerpoint/2010/main" val="2263844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35</a:t>
            </a:fld>
            <a:endParaRPr lang="en-US"/>
          </a:p>
        </p:txBody>
      </p:sp>
    </p:spTree>
    <p:extLst>
      <p:ext uri="{BB962C8B-B14F-4D97-AF65-F5344CB8AC3E}">
        <p14:creationId xmlns:p14="http://schemas.microsoft.com/office/powerpoint/2010/main" val="1463099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37</a:t>
            </a:fld>
            <a:endParaRPr lang="en-US"/>
          </a:p>
        </p:txBody>
      </p:sp>
    </p:spTree>
    <p:extLst>
      <p:ext uri="{BB962C8B-B14F-4D97-AF65-F5344CB8AC3E}">
        <p14:creationId xmlns:p14="http://schemas.microsoft.com/office/powerpoint/2010/main" val="2485687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38</a:t>
            </a:fld>
            <a:endParaRPr lang="en-US"/>
          </a:p>
        </p:txBody>
      </p:sp>
    </p:spTree>
    <p:extLst>
      <p:ext uri="{BB962C8B-B14F-4D97-AF65-F5344CB8AC3E}">
        <p14:creationId xmlns:p14="http://schemas.microsoft.com/office/powerpoint/2010/main" val="2043441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39</a:t>
            </a:fld>
            <a:endParaRPr lang="en-US"/>
          </a:p>
        </p:txBody>
      </p:sp>
    </p:spTree>
    <p:extLst>
      <p:ext uri="{BB962C8B-B14F-4D97-AF65-F5344CB8AC3E}">
        <p14:creationId xmlns:p14="http://schemas.microsoft.com/office/powerpoint/2010/main" val="18229310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41</a:t>
            </a:fld>
            <a:endParaRPr lang="en-US"/>
          </a:p>
        </p:txBody>
      </p:sp>
    </p:spTree>
    <p:extLst>
      <p:ext uri="{BB962C8B-B14F-4D97-AF65-F5344CB8AC3E}">
        <p14:creationId xmlns:p14="http://schemas.microsoft.com/office/powerpoint/2010/main" val="16326604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44</a:t>
            </a:fld>
            <a:endParaRPr lang="en-US"/>
          </a:p>
        </p:txBody>
      </p:sp>
    </p:spTree>
    <p:extLst>
      <p:ext uri="{BB962C8B-B14F-4D97-AF65-F5344CB8AC3E}">
        <p14:creationId xmlns:p14="http://schemas.microsoft.com/office/powerpoint/2010/main" val="2114787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76B06F-A4C4-4379-B8A7-E3C360C9FE2A}" type="slidenum">
              <a:rPr lang="en-US" smtClean="0"/>
              <a:pPr/>
              <a:t>45</a:t>
            </a:fld>
            <a:endParaRPr lang="en-US"/>
          </a:p>
        </p:txBody>
      </p:sp>
    </p:spTree>
    <p:extLst>
      <p:ext uri="{BB962C8B-B14F-4D97-AF65-F5344CB8AC3E}">
        <p14:creationId xmlns:p14="http://schemas.microsoft.com/office/powerpoint/2010/main" val="32162276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76B06F-A4C4-4379-B8A7-E3C360C9FE2A}" type="slidenum">
              <a:rPr lang="en-US" smtClean="0"/>
              <a:pPr/>
              <a:t>46</a:t>
            </a:fld>
            <a:endParaRPr lang="en-US"/>
          </a:p>
        </p:txBody>
      </p:sp>
    </p:spTree>
    <p:extLst>
      <p:ext uri="{BB962C8B-B14F-4D97-AF65-F5344CB8AC3E}">
        <p14:creationId xmlns:p14="http://schemas.microsoft.com/office/powerpoint/2010/main" val="41012140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76B06F-A4C4-4379-B8A7-E3C360C9FE2A}" type="slidenum">
              <a:rPr lang="en-US" smtClean="0"/>
              <a:pPr/>
              <a:t>47</a:t>
            </a:fld>
            <a:endParaRPr lang="en-US"/>
          </a:p>
        </p:txBody>
      </p:sp>
    </p:spTree>
    <p:extLst>
      <p:ext uri="{BB962C8B-B14F-4D97-AF65-F5344CB8AC3E}">
        <p14:creationId xmlns:p14="http://schemas.microsoft.com/office/powerpoint/2010/main" val="3537016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48</a:t>
            </a:fld>
            <a:endParaRPr lang="en-US"/>
          </a:p>
        </p:txBody>
      </p:sp>
    </p:spTree>
    <p:extLst>
      <p:ext uri="{BB962C8B-B14F-4D97-AF65-F5344CB8AC3E}">
        <p14:creationId xmlns:p14="http://schemas.microsoft.com/office/powerpoint/2010/main" val="40671038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49</a:t>
            </a:fld>
            <a:endParaRPr lang="en-US"/>
          </a:p>
        </p:txBody>
      </p:sp>
    </p:spTree>
    <p:extLst>
      <p:ext uri="{BB962C8B-B14F-4D97-AF65-F5344CB8AC3E}">
        <p14:creationId xmlns:p14="http://schemas.microsoft.com/office/powerpoint/2010/main" val="3197092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50</a:t>
            </a:fld>
            <a:endParaRPr lang="en-US"/>
          </a:p>
        </p:txBody>
      </p:sp>
    </p:spTree>
    <p:extLst>
      <p:ext uri="{BB962C8B-B14F-4D97-AF65-F5344CB8AC3E}">
        <p14:creationId xmlns:p14="http://schemas.microsoft.com/office/powerpoint/2010/main" val="40435891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51</a:t>
            </a:fld>
            <a:endParaRPr lang="en-US"/>
          </a:p>
        </p:txBody>
      </p:sp>
    </p:spTree>
    <p:extLst>
      <p:ext uri="{BB962C8B-B14F-4D97-AF65-F5344CB8AC3E}">
        <p14:creationId xmlns:p14="http://schemas.microsoft.com/office/powerpoint/2010/main" val="1197248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52</a:t>
            </a:fld>
            <a:endParaRPr lang="en-US"/>
          </a:p>
        </p:txBody>
      </p:sp>
    </p:spTree>
    <p:extLst>
      <p:ext uri="{BB962C8B-B14F-4D97-AF65-F5344CB8AC3E}">
        <p14:creationId xmlns:p14="http://schemas.microsoft.com/office/powerpoint/2010/main" val="2835993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54</a:t>
            </a:fld>
            <a:endParaRPr lang="en-US"/>
          </a:p>
        </p:txBody>
      </p:sp>
    </p:spTree>
    <p:extLst>
      <p:ext uri="{BB962C8B-B14F-4D97-AF65-F5344CB8AC3E}">
        <p14:creationId xmlns:p14="http://schemas.microsoft.com/office/powerpoint/2010/main" val="23310252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55</a:t>
            </a:fld>
            <a:endParaRPr lang="en-US"/>
          </a:p>
        </p:txBody>
      </p:sp>
    </p:spTree>
    <p:extLst>
      <p:ext uri="{BB962C8B-B14F-4D97-AF65-F5344CB8AC3E}">
        <p14:creationId xmlns:p14="http://schemas.microsoft.com/office/powerpoint/2010/main" val="13795677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56</a:t>
            </a:fld>
            <a:endParaRPr lang="en-US"/>
          </a:p>
        </p:txBody>
      </p:sp>
    </p:spTree>
    <p:extLst>
      <p:ext uri="{BB962C8B-B14F-4D97-AF65-F5344CB8AC3E}">
        <p14:creationId xmlns:p14="http://schemas.microsoft.com/office/powerpoint/2010/main" val="28658447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57</a:t>
            </a:fld>
            <a:endParaRPr lang="en-US"/>
          </a:p>
        </p:txBody>
      </p:sp>
    </p:spTree>
    <p:extLst>
      <p:ext uri="{BB962C8B-B14F-4D97-AF65-F5344CB8AC3E}">
        <p14:creationId xmlns:p14="http://schemas.microsoft.com/office/powerpoint/2010/main" val="29239480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58</a:t>
            </a:fld>
            <a:endParaRPr lang="en-US"/>
          </a:p>
        </p:txBody>
      </p:sp>
    </p:spTree>
    <p:extLst>
      <p:ext uri="{BB962C8B-B14F-4D97-AF65-F5344CB8AC3E}">
        <p14:creationId xmlns:p14="http://schemas.microsoft.com/office/powerpoint/2010/main" val="818557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59</a:t>
            </a:fld>
            <a:endParaRPr lang="en-US"/>
          </a:p>
        </p:txBody>
      </p:sp>
    </p:spTree>
    <p:extLst>
      <p:ext uri="{BB962C8B-B14F-4D97-AF65-F5344CB8AC3E}">
        <p14:creationId xmlns:p14="http://schemas.microsoft.com/office/powerpoint/2010/main" val="8643119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60</a:t>
            </a:fld>
            <a:endParaRPr lang="en-US"/>
          </a:p>
        </p:txBody>
      </p:sp>
    </p:spTree>
    <p:extLst>
      <p:ext uri="{BB962C8B-B14F-4D97-AF65-F5344CB8AC3E}">
        <p14:creationId xmlns:p14="http://schemas.microsoft.com/office/powerpoint/2010/main" val="29606173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61</a:t>
            </a:fld>
            <a:endParaRPr lang="en-US"/>
          </a:p>
        </p:txBody>
      </p:sp>
    </p:spTree>
    <p:extLst>
      <p:ext uri="{BB962C8B-B14F-4D97-AF65-F5344CB8AC3E}">
        <p14:creationId xmlns:p14="http://schemas.microsoft.com/office/powerpoint/2010/main" val="29317989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62</a:t>
            </a:fld>
            <a:endParaRPr lang="en-US"/>
          </a:p>
        </p:txBody>
      </p:sp>
    </p:spTree>
    <p:extLst>
      <p:ext uri="{BB962C8B-B14F-4D97-AF65-F5344CB8AC3E}">
        <p14:creationId xmlns:p14="http://schemas.microsoft.com/office/powerpoint/2010/main" val="91819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63</a:t>
            </a:fld>
            <a:endParaRPr lang="en-US"/>
          </a:p>
        </p:txBody>
      </p:sp>
    </p:spTree>
    <p:extLst>
      <p:ext uri="{BB962C8B-B14F-4D97-AF65-F5344CB8AC3E}">
        <p14:creationId xmlns:p14="http://schemas.microsoft.com/office/powerpoint/2010/main" val="30164469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66</a:t>
            </a:fld>
            <a:endParaRPr lang="en-US"/>
          </a:p>
        </p:txBody>
      </p:sp>
    </p:spTree>
    <p:extLst>
      <p:ext uri="{BB962C8B-B14F-4D97-AF65-F5344CB8AC3E}">
        <p14:creationId xmlns:p14="http://schemas.microsoft.com/office/powerpoint/2010/main" val="3097109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80</a:t>
            </a:fld>
            <a:endParaRPr lang="en-US"/>
          </a:p>
        </p:txBody>
      </p:sp>
    </p:spTree>
    <p:extLst>
      <p:ext uri="{BB962C8B-B14F-4D97-AF65-F5344CB8AC3E}">
        <p14:creationId xmlns:p14="http://schemas.microsoft.com/office/powerpoint/2010/main" val="41986822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88</a:t>
            </a:fld>
            <a:endParaRPr lang="en-US"/>
          </a:p>
        </p:txBody>
      </p:sp>
    </p:spTree>
    <p:extLst>
      <p:ext uri="{BB962C8B-B14F-4D97-AF65-F5344CB8AC3E}">
        <p14:creationId xmlns:p14="http://schemas.microsoft.com/office/powerpoint/2010/main" val="2346470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51EB87-DD47-4620-B027-3B8A3E02C683}" type="slidenum">
              <a:rPr lang="en-US" smtClean="0"/>
              <a:pPr/>
              <a:t>89</a:t>
            </a:fld>
            <a:endParaRPr lang="en-US"/>
          </a:p>
        </p:txBody>
      </p:sp>
    </p:spTree>
    <p:extLst>
      <p:ext uri="{BB962C8B-B14F-4D97-AF65-F5344CB8AC3E}">
        <p14:creationId xmlns:p14="http://schemas.microsoft.com/office/powerpoint/2010/main" val="29299909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90</a:t>
            </a:fld>
            <a:endParaRPr lang="en-US"/>
          </a:p>
        </p:txBody>
      </p:sp>
    </p:spTree>
    <p:extLst>
      <p:ext uri="{BB962C8B-B14F-4D97-AF65-F5344CB8AC3E}">
        <p14:creationId xmlns:p14="http://schemas.microsoft.com/office/powerpoint/2010/main" val="20649773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91</a:t>
            </a:fld>
            <a:endParaRPr lang="en-US"/>
          </a:p>
        </p:txBody>
      </p:sp>
    </p:spTree>
    <p:extLst>
      <p:ext uri="{BB962C8B-B14F-4D97-AF65-F5344CB8AC3E}">
        <p14:creationId xmlns:p14="http://schemas.microsoft.com/office/powerpoint/2010/main" val="42630377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92</a:t>
            </a:fld>
            <a:endParaRPr lang="en-US"/>
          </a:p>
        </p:txBody>
      </p:sp>
    </p:spTree>
    <p:extLst>
      <p:ext uri="{BB962C8B-B14F-4D97-AF65-F5344CB8AC3E}">
        <p14:creationId xmlns:p14="http://schemas.microsoft.com/office/powerpoint/2010/main" val="13826409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93</a:t>
            </a:fld>
            <a:endParaRPr lang="en-US"/>
          </a:p>
        </p:txBody>
      </p:sp>
    </p:spTree>
    <p:extLst>
      <p:ext uri="{BB962C8B-B14F-4D97-AF65-F5344CB8AC3E}">
        <p14:creationId xmlns:p14="http://schemas.microsoft.com/office/powerpoint/2010/main" val="31059665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94</a:t>
            </a:fld>
            <a:endParaRPr lang="en-US"/>
          </a:p>
        </p:txBody>
      </p:sp>
    </p:spTree>
    <p:extLst>
      <p:ext uri="{BB962C8B-B14F-4D97-AF65-F5344CB8AC3E}">
        <p14:creationId xmlns:p14="http://schemas.microsoft.com/office/powerpoint/2010/main" val="25009230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95</a:t>
            </a:fld>
            <a:endParaRPr lang="en-US"/>
          </a:p>
        </p:txBody>
      </p:sp>
    </p:spTree>
    <p:extLst>
      <p:ext uri="{BB962C8B-B14F-4D97-AF65-F5344CB8AC3E}">
        <p14:creationId xmlns:p14="http://schemas.microsoft.com/office/powerpoint/2010/main" val="19569061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96</a:t>
            </a:fld>
            <a:endParaRPr lang="en-US"/>
          </a:p>
        </p:txBody>
      </p:sp>
    </p:spTree>
    <p:extLst>
      <p:ext uri="{BB962C8B-B14F-4D97-AF65-F5344CB8AC3E}">
        <p14:creationId xmlns:p14="http://schemas.microsoft.com/office/powerpoint/2010/main" val="3671738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97</a:t>
            </a:fld>
            <a:endParaRPr lang="en-US"/>
          </a:p>
        </p:txBody>
      </p:sp>
    </p:spTree>
    <p:extLst>
      <p:ext uri="{BB962C8B-B14F-4D97-AF65-F5344CB8AC3E}">
        <p14:creationId xmlns:p14="http://schemas.microsoft.com/office/powerpoint/2010/main" val="24916385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98</a:t>
            </a:fld>
            <a:endParaRPr lang="en-US"/>
          </a:p>
        </p:txBody>
      </p:sp>
    </p:spTree>
    <p:extLst>
      <p:ext uri="{BB962C8B-B14F-4D97-AF65-F5344CB8AC3E}">
        <p14:creationId xmlns:p14="http://schemas.microsoft.com/office/powerpoint/2010/main" val="10188137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99</a:t>
            </a:fld>
            <a:endParaRPr lang="en-US"/>
          </a:p>
        </p:txBody>
      </p:sp>
    </p:spTree>
    <p:extLst>
      <p:ext uri="{BB962C8B-B14F-4D97-AF65-F5344CB8AC3E}">
        <p14:creationId xmlns:p14="http://schemas.microsoft.com/office/powerpoint/2010/main" val="36892721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100</a:t>
            </a:fld>
            <a:endParaRPr lang="en-US"/>
          </a:p>
        </p:txBody>
      </p:sp>
    </p:spTree>
    <p:extLst>
      <p:ext uri="{BB962C8B-B14F-4D97-AF65-F5344CB8AC3E}">
        <p14:creationId xmlns:p14="http://schemas.microsoft.com/office/powerpoint/2010/main" val="37508039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101</a:t>
            </a:fld>
            <a:endParaRPr lang="en-US"/>
          </a:p>
        </p:txBody>
      </p:sp>
    </p:spTree>
    <p:extLst>
      <p:ext uri="{BB962C8B-B14F-4D97-AF65-F5344CB8AC3E}">
        <p14:creationId xmlns:p14="http://schemas.microsoft.com/office/powerpoint/2010/main" val="33757584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102</a:t>
            </a:fld>
            <a:endParaRPr lang="en-US"/>
          </a:p>
        </p:txBody>
      </p:sp>
    </p:spTree>
    <p:extLst>
      <p:ext uri="{BB962C8B-B14F-4D97-AF65-F5344CB8AC3E}">
        <p14:creationId xmlns:p14="http://schemas.microsoft.com/office/powerpoint/2010/main" val="2416197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103</a:t>
            </a:fld>
            <a:endParaRPr lang="en-US"/>
          </a:p>
        </p:txBody>
      </p:sp>
    </p:spTree>
    <p:extLst>
      <p:ext uri="{BB962C8B-B14F-4D97-AF65-F5344CB8AC3E}">
        <p14:creationId xmlns:p14="http://schemas.microsoft.com/office/powerpoint/2010/main" val="2793606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104</a:t>
            </a:fld>
            <a:endParaRPr lang="en-US"/>
          </a:p>
        </p:txBody>
      </p:sp>
    </p:spTree>
    <p:extLst>
      <p:ext uri="{BB962C8B-B14F-4D97-AF65-F5344CB8AC3E}">
        <p14:creationId xmlns:p14="http://schemas.microsoft.com/office/powerpoint/2010/main" val="19710702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105</a:t>
            </a:fld>
            <a:endParaRPr lang="en-US"/>
          </a:p>
        </p:txBody>
      </p:sp>
    </p:spTree>
    <p:extLst>
      <p:ext uri="{BB962C8B-B14F-4D97-AF65-F5344CB8AC3E}">
        <p14:creationId xmlns:p14="http://schemas.microsoft.com/office/powerpoint/2010/main" val="35375464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107</a:t>
            </a:fld>
            <a:endParaRPr lang="en-US"/>
          </a:p>
        </p:txBody>
      </p:sp>
    </p:spTree>
    <p:extLst>
      <p:ext uri="{BB962C8B-B14F-4D97-AF65-F5344CB8AC3E}">
        <p14:creationId xmlns:p14="http://schemas.microsoft.com/office/powerpoint/2010/main" val="21812422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108</a:t>
            </a:fld>
            <a:endParaRPr lang="en-US"/>
          </a:p>
        </p:txBody>
      </p:sp>
    </p:spTree>
    <p:extLst>
      <p:ext uri="{BB962C8B-B14F-4D97-AF65-F5344CB8AC3E}">
        <p14:creationId xmlns:p14="http://schemas.microsoft.com/office/powerpoint/2010/main" val="9841162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109</a:t>
            </a:fld>
            <a:endParaRPr lang="en-US"/>
          </a:p>
        </p:txBody>
      </p:sp>
    </p:spTree>
    <p:extLst>
      <p:ext uri="{BB962C8B-B14F-4D97-AF65-F5344CB8AC3E}">
        <p14:creationId xmlns:p14="http://schemas.microsoft.com/office/powerpoint/2010/main" val="1042908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110</a:t>
            </a:fld>
            <a:endParaRPr lang="en-US"/>
          </a:p>
        </p:txBody>
      </p:sp>
    </p:spTree>
    <p:extLst>
      <p:ext uri="{BB962C8B-B14F-4D97-AF65-F5344CB8AC3E}">
        <p14:creationId xmlns:p14="http://schemas.microsoft.com/office/powerpoint/2010/main" val="14895586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111</a:t>
            </a:fld>
            <a:endParaRPr lang="en-US"/>
          </a:p>
        </p:txBody>
      </p:sp>
    </p:spTree>
    <p:extLst>
      <p:ext uri="{BB962C8B-B14F-4D97-AF65-F5344CB8AC3E}">
        <p14:creationId xmlns:p14="http://schemas.microsoft.com/office/powerpoint/2010/main" val="3217244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112</a:t>
            </a:fld>
            <a:endParaRPr lang="en-US"/>
          </a:p>
        </p:txBody>
      </p:sp>
    </p:spTree>
    <p:extLst>
      <p:ext uri="{BB962C8B-B14F-4D97-AF65-F5344CB8AC3E}">
        <p14:creationId xmlns:p14="http://schemas.microsoft.com/office/powerpoint/2010/main" val="37738115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51EB87-DD47-4620-B027-3B8A3E02C683}" type="slidenum">
              <a:rPr lang="en-US" smtClean="0"/>
              <a:pPr/>
              <a:t>113</a:t>
            </a:fld>
            <a:endParaRPr lang="en-US"/>
          </a:p>
        </p:txBody>
      </p:sp>
    </p:spTree>
    <p:extLst>
      <p:ext uri="{BB962C8B-B14F-4D97-AF65-F5344CB8AC3E}">
        <p14:creationId xmlns:p14="http://schemas.microsoft.com/office/powerpoint/2010/main" val="41369349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114</a:t>
            </a:fld>
            <a:endParaRPr lang="en-US"/>
          </a:p>
        </p:txBody>
      </p:sp>
    </p:spTree>
    <p:extLst>
      <p:ext uri="{BB962C8B-B14F-4D97-AF65-F5344CB8AC3E}">
        <p14:creationId xmlns:p14="http://schemas.microsoft.com/office/powerpoint/2010/main" val="3114080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269E0-4E5C-F8CF-ABA0-F6EDB30DD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12609-2FBE-E1B4-DB2E-2803739C78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F5C6DD-5B25-126F-CA13-60288C4F1872}"/>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02332E31-21BA-02C6-E1E5-F4DA1E4047DC}"/>
              </a:ext>
            </a:extLst>
          </p:cNvPr>
          <p:cNvSpPr>
            <a:spLocks noGrp="1"/>
          </p:cNvSpPr>
          <p:nvPr>
            <p:ph type="sldNum" sz="quarter" idx="10"/>
          </p:nvPr>
        </p:nvSpPr>
        <p:spPr/>
        <p:txBody>
          <a:bodyPr/>
          <a:lstStyle/>
          <a:p>
            <a:fld id="{D685638E-74C3-4D87-8CAC-615069874FF1}" type="slidenum">
              <a:rPr lang="en-US" smtClean="0"/>
              <a:pPr/>
              <a:t>115</a:t>
            </a:fld>
            <a:endParaRPr lang="en-US"/>
          </a:p>
        </p:txBody>
      </p:sp>
    </p:spTree>
    <p:extLst>
      <p:ext uri="{BB962C8B-B14F-4D97-AF65-F5344CB8AC3E}">
        <p14:creationId xmlns:p14="http://schemas.microsoft.com/office/powerpoint/2010/main" val="16407773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116</a:t>
            </a:fld>
            <a:endParaRPr lang="en-US"/>
          </a:p>
        </p:txBody>
      </p:sp>
    </p:spTree>
    <p:extLst>
      <p:ext uri="{BB962C8B-B14F-4D97-AF65-F5344CB8AC3E}">
        <p14:creationId xmlns:p14="http://schemas.microsoft.com/office/powerpoint/2010/main" val="23097202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117</a:t>
            </a:fld>
            <a:endParaRPr lang="en-US" dirty="0"/>
          </a:p>
        </p:txBody>
      </p:sp>
    </p:spTree>
    <p:extLst>
      <p:ext uri="{BB962C8B-B14F-4D97-AF65-F5344CB8AC3E}">
        <p14:creationId xmlns:p14="http://schemas.microsoft.com/office/powerpoint/2010/main" val="36473495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118</a:t>
            </a:fld>
            <a:endParaRPr lang="en-US" dirty="0"/>
          </a:p>
        </p:txBody>
      </p:sp>
    </p:spTree>
    <p:extLst>
      <p:ext uri="{BB962C8B-B14F-4D97-AF65-F5344CB8AC3E}">
        <p14:creationId xmlns:p14="http://schemas.microsoft.com/office/powerpoint/2010/main" val="15465766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119</a:t>
            </a:fld>
            <a:endParaRPr lang="en-US"/>
          </a:p>
        </p:txBody>
      </p:sp>
    </p:spTree>
    <p:extLst>
      <p:ext uri="{BB962C8B-B14F-4D97-AF65-F5344CB8AC3E}">
        <p14:creationId xmlns:p14="http://schemas.microsoft.com/office/powerpoint/2010/main" val="39992207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6C9C0-D451-CDE0-59ED-3F88966DFC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F4EE7-C890-2FAE-4204-517086DC7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3D9194-0258-EB1C-F540-E7226F92A48F}"/>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4815BEB3-F908-B3F0-2996-400B08D43408}"/>
              </a:ext>
            </a:extLst>
          </p:cNvPr>
          <p:cNvSpPr>
            <a:spLocks noGrp="1"/>
          </p:cNvSpPr>
          <p:nvPr>
            <p:ph type="sldNum" sz="quarter" idx="10"/>
          </p:nvPr>
        </p:nvSpPr>
        <p:spPr/>
        <p:txBody>
          <a:bodyPr/>
          <a:lstStyle/>
          <a:p>
            <a:fld id="{D685638E-74C3-4D87-8CAC-615069874FF1}" type="slidenum">
              <a:rPr lang="en-US" smtClean="0"/>
              <a:pPr/>
              <a:t>120</a:t>
            </a:fld>
            <a:endParaRPr lang="en-US"/>
          </a:p>
        </p:txBody>
      </p:sp>
    </p:spTree>
    <p:extLst>
      <p:ext uri="{BB962C8B-B14F-4D97-AF65-F5344CB8AC3E}">
        <p14:creationId xmlns:p14="http://schemas.microsoft.com/office/powerpoint/2010/main" val="18942191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121</a:t>
            </a:fld>
            <a:endParaRPr lang="en-US"/>
          </a:p>
        </p:txBody>
      </p:sp>
    </p:spTree>
    <p:extLst>
      <p:ext uri="{BB962C8B-B14F-4D97-AF65-F5344CB8AC3E}">
        <p14:creationId xmlns:p14="http://schemas.microsoft.com/office/powerpoint/2010/main" val="947799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F623A99-A998-45F4-A8CB-60530915273F}"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02229"/>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457200" y="1346200"/>
            <a:ext cx="8229600" cy="4779963"/>
          </a:xfrm>
        </p:spPr>
        <p:txBody>
          <a:bodyPr/>
          <a:lstStyle>
            <a:lvl1pPr marL="0" indent="0">
              <a:buNone/>
              <a:defRPr sz="24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B53A336-1B04-463A-A2E8-F99B8392DB42}"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A39B06-2142-4E8A-ADE4-9F246357E021}"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CC67C5-8E23-4D6F-A9A9-18C6CFC10639}"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3AB08FB-899B-415F-9DC5-8419D6B841D8}"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5FAF2C3-24CC-45A9-A13D-1ED9E7A71377}"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8FA64B-2A61-438B-A8D3-0179D78139D0}"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2C9B97-6B9E-4BEB-9002-E4DB502453F8}"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14D335-3E9A-422F-A1C7-FA4CC6933365}"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B24F5D-3628-498B-B041-0FDD30D0E653}"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D3CD22-0ABD-4441-8C57-7879457843AA}"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B0CBBA-600C-44D6-951A-9F5A0D137EDC}" type="datetime1">
              <a:rPr lang="en-US" smtClean="0"/>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nham@umich.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s://web.eecs.umich.edu/~nha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rickeyd@umich.edu" TargetMode="External"/><Relationship Id="rId2" Type="http://schemas.openxmlformats.org/officeDocument/2006/relationships/hyperlink" Target="mailto:chcdavis@umich.edu"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hyperlink" Target="https://en.wikipedia.org/wiki/File:KnuthAtOpenContentAlliance.jpg"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www.paulgraham.com/knuth.html"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9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hyperlink" Target="http://www.villages-news.com/linus-pauling-and-prostate-cancer/" TargetMode="External"/></Relationships>
</file>

<file path=ppt/slides/_rels/slide1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hyperlink" Target="http://oregonstate.edu/dept/Special_Collections/subpages/ahp/1995symposium/crick.html" TargetMode="Externa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video" Target="https://www.youtube.com/embed/eywi0h_Y5_U?feature=oembed" TargetMode="External"/><Relationship Id="rId5" Type="http://schemas.openxmlformats.org/officeDocument/2006/relationships/image" Target="../media/image28.jpeg"/><Relationship Id="rId4" Type="http://schemas.openxmlformats.org/officeDocument/2006/relationships/hyperlink" Target="https://www.youtube.com/watch?v=eywi0h_Y5_U" TargetMode="Externa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xml"/><Relationship Id="rId1" Type="http://schemas.openxmlformats.org/officeDocument/2006/relationships/video" Target="https://www.youtube.com/embed/_uXtWIg_A7M?feature=oembed" TargetMode="External"/><Relationship Id="rId5" Type="http://schemas.openxmlformats.org/officeDocument/2006/relationships/image" Target="../media/image29.jpeg"/><Relationship Id="rId4" Type="http://schemas.openxmlformats.org/officeDocument/2006/relationships/hyperlink" Target="https://www.youtube.com/watch?v=_uXtWIg_A7M" TargetMode="Externa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8229600" cy="1905000"/>
          </a:xfrm>
        </p:spPr>
        <p:txBody>
          <a:bodyPr>
            <a:normAutofit fontScale="90000"/>
          </a:bodyPr>
          <a:lstStyle/>
          <a:p>
            <a:r>
              <a:rPr lang="en-US" sz="4000" dirty="0"/>
              <a:t>EECS 498 System Design of a Search Engine</a:t>
            </a:r>
            <a:br>
              <a:rPr lang="en-US" dirty="0"/>
            </a:br>
            <a:r>
              <a:rPr lang="en-US" sz="3100" dirty="0"/>
              <a:t>Winter 2026</a:t>
            </a:r>
            <a:br>
              <a:rPr lang="en-US" dirty="0"/>
            </a:br>
            <a:r>
              <a:rPr lang="en-US" sz="3100" dirty="0"/>
              <a:t>Lecture 1: Introduction</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t>Nicole Hamilton</a:t>
            </a:r>
            <a:b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D815E-0B61-C26C-8286-FB16A9E9BB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5D1651-733A-EFDD-07C2-64774AD22933}"/>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24ADD14-9411-9638-62E6-D5E3CAA106AA}"/>
              </a:ext>
            </a:extLst>
          </p:cNvPr>
          <p:cNvSpPr>
            <a:spLocks noGrp="1"/>
          </p:cNvSpPr>
          <p:nvPr>
            <p:ph idx="1"/>
          </p:nvPr>
        </p:nvSpPr>
        <p:spPr/>
        <p:txBody>
          <a:bodyPr>
            <a:normAutofit lnSpcReduction="10000"/>
          </a:bodyPr>
          <a:lstStyle/>
          <a:p>
            <a:pPr marL="457200" indent="-457200">
              <a:buAutoNum type="arabicPeriod"/>
            </a:pPr>
            <a:r>
              <a:rPr lang="en-US" dirty="0"/>
              <a:t>Course staff</a:t>
            </a:r>
          </a:p>
          <a:p>
            <a:pPr marL="457200" indent="-457200">
              <a:buAutoNum type="arabicPeriod"/>
            </a:pPr>
            <a:r>
              <a:rPr lang="en-US" dirty="0"/>
              <a:t>Course organization</a:t>
            </a:r>
          </a:p>
          <a:p>
            <a:pPr marL="457200" indent="-457200">
              <a:buAutoNum type="arabicPeriod"/>
            </a:pPr>
            <a:r>
              <a:rPr lang="en-US" dirty="0"/>
              <a:t>Learning objectives</a:t>
            </a:r>
          </a:p>
          <a:p>
            <a:pPr marL="457200" indent="-457200">
              <a:buAutoNum type="arabicPeriod"/>
            </a:pPr>
            <a:r>
              <a:rPr lang="en-US" dirty="0"/>
              <a:t>System design</a:t>
            </a:r>
          </a:p>
          <a:p>
            <a:pPr marL="457200" indent="-457200">
              <a:buAutoNum type="arabicPeriod"/>
            </a:pPr>
            <a:r>
              <a:rPr lang="en-US" dirty="0"/>
              <a:t>The project</a:t>
            </a:r>
          </a:p>
          <a:p>
            <a:pPr marL="457200" indent="-457200">
              <a:buAutoNum type="arabicPeriod"/>
            </a:pPr>
            <a:r>
              <a:rPr lang="en-US" dirty="0"/>
              <a:t>Basic parts of a search engine</a:t>
            </a:r>
          </a:p>
          <a:p>
            <a:pPr marL="457200" indent="-457200">
              <a:buAutoNum type="arabicPeriod"/>
            </a:pPr>
            <a:r>
              <a:rPr lang="en-US" dirty="0"/>
              <a:t>Planning your engine</a:t>
            </a:r>
          </a:p>
          <a:p>
            <a:pPr marL="457200" indent="-457200">
              <a:buAutoNum type="arabicPeriod"/>
            </a:pPr>
            <a:r>
              <a:rPr lang="en-US" dirty="0"/>
              <a:t>Teamwork</a:t>
            </a:r>
          </a:p>
          <a:p>
            <a:pPr marL="457200" indent="-457200">
              <a:buAutoNum type="arabicPeriod"/>
            </a:pPr>
            <a:r>
              <a:rPr lang="en-US" dirty="0"/>
              <a:t>The world around us</a:t>
            </a:r>
          </a:p>
          <a:p>
            <a:pPr marL="457200" indent="-457200">
              <a:buAutoNum type="arabicPeriod"/>
            </a:pPr>
            <a:r>
              <a:rPr lang="en-US" dirty="0"/>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E2CB17FE-5F72-3167-64CF-B99574C35662}"/>
              </a:ext>
            </a:extLst>
          </p:cNvPr>
          <p:cNvSpPr>
            <a:spLocks noGrp="1"/>
          </p:cNvSpPr>
          <p:nvPr>
            <p:ph type="sldNum" sz="quarter" idx="12"/>
          </p:nvPr>
        </p:nvSpPr>
        <p:spPr/>
        <p:txBody>
          <a:bodyPr/>
          <a:lstStyle/>
          <a:p>
            <a:fld id="{F8D59B09-23C8-46BA-B508-CE17BADF421E}" type="slidenum">
              <a:rPr lang="en-US" smtClean="0"/>
              <a:pPr/>
              <a:t>2</a:t>
            </a:fld>
            <a:endParaRPr lang="en-US"/>
          </a:p>
        </p:txBody>
      </p:sp>
    </p:spTree>
    <p:extLst>
      <p:ext uri="{BB962C8B-B14F-4D97-AF65-F5344CB8AC3E}">
        <p14:creationId xmlns:p14="http://schemas.microsoft.com/office/powerpoint/2010/main" val="1484976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90740-0A46-DBE7-D1F5-C38907A35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48455-11AC-56F5-4D74-5BF00AA336B8}"/>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1020CD-740E-E2CB-5255-ECAEDD315189}"/>
              </a:ext>
            </a:extLst>
          </p:cNvPr>
          <p:cNvSpPr>
            <a:spLocks noGrp="1"/>
          </p:cNvSpPr>
          <p:nvPr>
            <p:ph idx="1"/>
          </p:nvPr>
        </p:nvSpPr>
        <p:spPr/>
        <p:txBody>
          <a:bodyPr>
            <a:normAutofit lnSpcReduction="10000"/>
          </a:bodyPr>
          <a:lstStyle/>
          <a:p>
            <a:pPr marL="457200" indent="-457200">
              <a:buAutoNum type="arabicPeriod"/>
            </a:pPr>
            <a:r>
              <a:rPr lang="en-US" dirty="0">
                <a:solidFill>
                  <a:srgbClr val="C00000"/>
                </a:solidFill>
              </a:rPr>
              <a:t>Course staff</a:t>
            </a:r>
          </a:p>
          <a:p>
            <a:pPr marL="457200" indent="-457200">
              <a:buAutoNum type="arabicPeriod"/>
            </a:pPr>
            <a:r>
              <a:rPr lang="en-US" dirty="0"/>
              <a:t>Course organization</a:t>
            </a:r>
          </a:p>
          <a:p>
            <a:pPr marL="457200" indent="-457200">
              <a:buAutoNum type="arabicPeriod"/>
            </a:pPr>
            <a:r>
              <a:rPr lang="en-US" dirty="0"/>
              <a:t>Learning objectives</a:t>
            </a:r>
          </a:p>
          <a:p>
            <a:pPr marL="457200" indent="-457200">
              <a:buAutoNum type="arabicPeriod"/>
            </a:pPr>
            <a:r>
              <a:rPr lang="en-US" dirty="0"/>
              <a:t>System design</a:t>
            </a:r>
          </a:p>
          <a:p>
            <a:pPr marL="457200" indent="-457200">
              <a:buAutoNum type="arabicPeriod"/>
            </a:pPr>
            <a:r>
              <a:rPr lang="en-US" dirty="0"/>
              <a:t>The project</a:t>
            </a:r>
          </a:p>
          <a:p>
            <a:pPr marL="457200" indent="-457200">
              <a:buAutoNum type="arabicPeriod"/>
            </a:pPr>
            <a:r>
              <a:rPr lang="en-US" dirty="0"/>
              <a:t>Basic parts of a search engine</a:t>
            </a:r>
          </a:p>
          <a:p>
            <a:pPr marL="457200" indent="-457200">
              <a:buAutoNum type="arabicPeriod"/>
            </a:pPr>
            <a:r>
              <a:rPr lang="en-US" dirty="0"/>
              <a:t>Planning your engine</a:t>
            </a:r>
          </a:p>
          <a:p>
            <a:pPr marL="457200" indent="-457200">
              <a:buAutoNum type="arabicPeriod"/>
            </a:pPr>
            <a:r>
              <a:rPr lang="en-US" dirty="0"/>
              <a:t>Teamwork</a:t>
            </a:r>
          </a:p>
          <a:p>
            <a:pPr marL="457200" indent="-457200">
              <a:buAutoNum type="arabicPeriod"/>
            </a:pPr>
            <a:r>
              <a:rPr lang="en-US" dirty="0"/>
              <a:t>The world around us</a:t>
            </a:r>
          </a:p>
          <a:p>
            <a:pPr marL="457200" indent="-457200">
              <a:buAutoNum type="arabicPeriod"/>
            </a:pPr>
            <a:r>
              <a:rPr lang="en-US" dirty="0"/>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923F194E-12B1-92BA-4C64-414E12A847AD}"/>
              </a:ext>
            </a:extLst>
          </p:cNvPr>
          <p:cNvSpPr>
            <a:spLocks noGrp="1"/>
          </p:cNvSpPr>
          <p:nvPr>
            <p:ph type="sldNum" sz="quarter" idx="12"/>
          </p:nvPr>
        </p:nvSpPr>
        <p:spPr/>
        <p:txBody>
          <a:bodyPr/>
          <a:lstStyle/>
          <a:p>
            <a:fld id="{F8D59B09-23C8-46BA-B508-CE17BADF421E}" type="slidenum">
              <a:rPr lang="en-US" smtClean="0"/>
              <a:pPr/>
              <a:t>3</a:t>
            </a:fld>
            <a:endParaRPr lang="en-US"/>
          </a:p>
        </p:txBody>
      </p:sp>
    </p:spTree>
    <p:extLst>
      <p:ext uri="{BB962C8B-B14F-4D97-AF65-F5344CB8AC3E}">
        <p14:creationId xmlns:p14="http://schemas.microsoft.com/office/powerpoint/2010/main" val="3725388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5978" y="4072527"/>
            <a:ext cx="2667000" cy="588591"/>
          </a:xfrm>
        </p:spPr>
        <p:txBody>
          <a:bodyPr>
            <a:normAutofit/>
          </a:bodyPr>
          <a:lstStyle/>
          <a:p>
            <a:pPr algn="l"/>
            <a:r>
              <a:rPr lang="en-US" sz="2400" dirty="0"/>
              <a:t>Nicole Hamilton</a:t>
            </a:r>
          </a:p>
        </p:txBody>
      </p:sp>
      <p:sp>
        <p:nvSpPr>
          <p:cNvPr id="3" name="Content Placeholder 2"/>
          <p:cNvSpPr>
            <a:spLocks noGrp="1"/>
          </p:cNvSpPr>
          <p:nvPr>
            <p:ph idx="1"/>
          </p:nvPr>
        </p:nvSpPr>
        <p:spPr>
          <a:xfrm>
            <a:off x="4876800" y="995218"/>
            <a:ext cx="4038600" cy="5481782"/>
          </a:xfrm>
        </p:spPr>
        <p:txBody>
          <a:bodyPr>
            <a:normAutofit/>
          </a:bodyPr>
          <a:lstStyle/>
          <a:p>
            <a:pPr>
              <a:lnSpc>
                <a:spcPct val="120000"/>
              </a:lnSpc>
              <a:buNone/>
            </a:pPr>
            <a:r>
              <a:rPr lang="en-US" sz="1800" dirty="0"/>
              <a:t>Education</a:t>
            </a:r>
          </a:p>
          <a:p>
            <a:pPr>
              <a:lnSpc>
                <a:spcPct val="120000"/>
              </a:lnSpc>
              <a:buNone/>
            </a:pPr>
            <a:r>
              <a:rPr lang="en-US" sz="1800" dirty="0"/>
              <a:t>BS &amp; MS EE, Stanford, 1973.</a:t>
            </a:r>
          </a:p>
          <a:p>
            <a:pPr>
              <a:lnSpc>
                <a:spcPct val="120000"/>
              </a:lnSpc>
              <a:buNone/>
            </a:pPr>
            <a:r>
              <a:rPr lang="en-US" sz="1800" dirty="0"/>
              <a:t>MBA, Boston University, 1987.</a:t>
            </a:r>
          </a:p>
          <a:p>
            <a:pPr>
              <a:lnSpc>
                <a:spcPct val="120000"/>
              </a:lnSpc>
              <a:buNone/>
            </a:pPr>
            <a:endParaRPr lang="en-US" sz="1800" dirty="0"/>
          </a:p>
          <a:p>
            <a:pPr>
              <a:lnSpc>
                <a:spcPct val="120000"/>
              </a:lnSpc>
              <a:buNone/>
            </a:pPr>
            <a:r>
              <a:rPr lang="en-US" sz="1800" dirty="0"/>
              <a:t>Background</a:t>
            </a:r>
          </a:p>
          <a:p>
            <a:pPr>
              <a:lnSpc>
                <a:spcPct val="120000"/>
              </a:lnSpc>
              <a:buNone/>
            </a:pPr>
            <a:r>
              <a:rPr lang="en-US" sz="1800" dirty="0"/>
              <a:t>Started my career doing hardware design at IBM but quickly moved into software.</a:t>
            </a:r>
          </a:p>
          <a:p>
            <a:pPr>
              <a:lnSpc>
                <a:spcPct val="120000"/>
              </a:lnSpc>
              <a:buNone/>
            </a:pPr>
            <a:r>
              <a:rPr lang="en-US" sz="1800" dirty="0"/>
              <a:t>Spent most of my career as an entrepreneur selling a C shell I wrote.</a:t>
            </a:r>
          </a:p>
          <a:p>
            <a:pPr>
              <a:lnSpc>
                <a:spcPct val="120000"/>
              </a:lnSpc>
              <a:buNone/>
            </a:pPr>
            <a:r>
              <a:rPr lang="en-US" sz="1800" dirty="0"/>
              <a:t>When the dot-com collapse hit, I went to Microsoft, where I worked on the first release of Bing.</a:t>
            </a:r>
          </a:p>
          <a:p>
            <a:pPr>
              <a:lnSpc>
                <a:spcPct val="120000"/>
              </a:lnSpc>
              <a:buNone/>
            </a:pPr>
            <a:r>
              <a:rPr lang="en-US" sz="1800" dirty="0"/>
              <a:t>Thought I was retired when I fell into a new career teaching.</a:t>
            </a:r>
          </a:p>
        </p:txBody>
      </p:sp>
      <p:sp>
        <p:nvSpPr>
          <p:cNvPr id="4" name="Rectangle 3"/>
          <p:cNvSpPr/>
          <p:nvPr/>
        </p:nvSpPr>
        <p:spPr>
          <a:xfrm>
            <a:off x="855978" y="4661224"/>
            <a:ext cx="3659910" cy="1815882"/>
          </a:xfrm>
          <a:prstGeom prst="rect">
            <a:avLst/>
          </a:prstGeom>
        </p:spPr>
        <p:txBody>
          <a:bodyPr wrap="square">
            <a:spAutoFit/>
          </a:bodyPr>
          <a:lstStyle/>
          <a:p>
            <a:pPr>
              <a:buNone/>
              <a:tabLst>
                <a:tab pos="1485900" algn="l"/>
              </a:tabLst>
            </a:pPr>
            <a:r>
              <a:rPr lang="en-US" sz="1600" dirty="0">
                <a:hlinkClick r:id="rId3"/>
              </a:rPr>
              <a:t>nham@umich.edu</a:t>
            </a:r>
            <a:endParaRPr lang="en-US" sz="1600" dirty="0"/>
          </a:p>
          <a:p>
            <a:pPr>
              <a:buNone/>
              <a:tabLst>
                <a:tab pos="1485900" algn="l"/>
              </a:tabLst>
            </a:pPr>
            <a:r>
              <a:rPr lang="en-US" sz="1600" dirty="0">
                <a:hlinkClick r:id="rId4"/>
              </a:rPr>
              <a:t>https://web.eecs.umich.edu/~nham/</a:t>
            </a:r>
            <a:endParaRPr lang="en-US" sz="1600" dirty="0"/>
          </a:p>
          <a:p>
            <a:pPr>
              <a:buNone/>
              <a:tabLst>
                <a:tab pos="1485900" algn="l"/>
              </a:tabLst>
            </a:pPr>
            <a:r>
              <a:rPr lang="en-US" sz="1600" dirty="0"/>
              <a:t>Office:  Beyster 4820</a:t>
            </a:r>
          </a:p>
          <a:p>
            <a:pPr>
              <a:buNone/>
              <a:tabLst>
                <a:tab pos="1485900" algn="l"/>
              </a:tabLst>
            </a:pPr>
            <a:r>
              <a:rPr lang="en-US" sz="1600" dirty="0"/>
              <a:t>C:  425-765-9574</a:t>
            </a:r>
          </a:p>
          <a:p>
            <a:pPr>
              <a:buNone/>
              <a:tabLst>
                <a:tab pos="1485900" algn="l"/>
              </a:tabLst>
            </a:pPr>
            <a:endParaRPr lang="en-US" sz="1600" dirty="0"/>
          </a:p>
          <a:p>
            <a:pPr>
              <a:buNone/>
              <a:tabLst>
                <a:tab pos="1314450" algn="l"/>
                <a:tab pos="2112963" algn="l"/>
              </a:tabLst>
            </a:pPr>
            <a:r>
              <a:rPr lang="en-US" sz="1600" dirty="0"/>
              <a:t>Office hours: </a:t>
            </a:r>
          </a:p>
          <a:p>
            <a:pPr>
              <a:buNone/>
              <a:tabLst>
                <a:tab pos="1314450" algn="l"/>
                <a:tab pos="2112963" algn="l"/>
              </a:tabLst>
            </a:pPr>
            <a:r>
              <a:rPr lang="en-US" sz="1600" dirty="0" err="1"/>
              <a:t>TTh</a:t>
            </a:r>
            <a:r>
              <a:rPr lang="en-US" sz="1600" dirty="0"/>
              <a:t>   3:00 pm to 4:00 pm</a:t>
            </a:r>
          </a:p>
        </p:txBody>
      </p:sp>
      <p:pic>
        <p:nvPicPr>
          <p:cNvPr id="122882" name="Picture 2" descr="Nicole Hamilton, April 4, 2015"/>
          <p:cNvPicPr>
            <a:picLocks noChangeAspect="1" noChangeArrowheads="1"/>
          </p:cNvPicPr>
          <p:nvPr/>
        </p:nvPicPr>
        <p:blipFill>
          <a:blip r:embed="rId5" cstate="print"/>
          <a:srcRect/>
          <a:stretch>
            <a:fillRect/>
          </a:stretch>
        </p:blipFill>
        <p:spPr bwMode="auto">
          <a:xfrm>
            <a:off x="855978" y="995218"/>
            <a:ext cx="3146739" cy="3146739"/>
          </a:xfrm>
          <a:prstGeom prst="rect">
            <a:avLst/>
          </a:prstGeom>
          <a:noFill/>
        </p:spPr>
      </p:pic>
      <p:sp>
        <p:nvSpPr>
          <p:cNvPr id="6" name="Slide Number Placeholder 5">
            <a:extLst>
              <a:ext uri="{FF2B5EF4-FFF2-40B4-BE49-F238E27FC236}">
                <a16:creationId xmlns:a16="http://schemas.microsoft.com/office/drawing/2014/main" id="{6976409E-E582-4DEB-B853-3D859D0A3510}"/>
              </a:ext>
            </a:extLst>
          </p:cNvPr>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8D59B09-23C8-46BA-B508-CE17BADF421E}" type="slidenum">
              <a:rPr lang="en-US" smtClean="0"/>
              <a:pPr/>
              <a:t>4</a:t>
            </a:fld>
            <a:endParaRPr lang="en-US" dirty="0"/>
          </a:p>
        </p:txBody>
      </p:sp>
    </p:spTree>
    <p:extLst>
      <p:ext uri="{BB962C8B-B14F-4D97-AF65-F5344CB8AC3E}">
        <p14:creationId xmlns:p14="http://schemas.microsoft.com/office/powerpoint/2010/main" val="398129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75D86C-E2EF-4ACA-8F12-B5E8074F4887}"/>
              </a:ext>
            </a:extLst>
          </p:cNvPr>
          <p:cNvPicPr>
            <a:picLocks noChangeAspect="1"/>
          </p:cNvPicPr>
          <p:nvPr/>
        </p:nvPicPr>
        <p:blipFill>
          <a:blip r:embed="rId3"/>
          <a:stretch>
            <a:fillRect/>
          </a:stretch>
        </p:blipFill>
        <p:spPr>
          <a:xfrm>
            <a:off x="533400" y="381000"/>
            <a:ext cx="8127944" cy="5548488"/>
          </a:xfrm>
          <a:prstGeom prst="rect">
            <a:avLst/>
          </a:prstGeom>
        </p:spPr>
      </p:pic>
      <p:sp>
        <p:nvSpPr>
          <p:cNvPr id="4" name="Slide Number Placeholder 3">
            <a:extLst>
              <a:ext uri="{FF2B5EF4-FFF2-40B4-BE49-F238E27FC236}">
                <a16:creationId xmlns:a16="http://schemas.microsoft.com/office/drawing/2014/main" id="{6FC051FE-C7D1-476F-9DF0-CD4F1DCC47F4}"/>
              </a:ext>
            </a:extLst>
          </p:cNvPr>
          <p:cNvSpPr>
            <a:spLocks noGrp="1"/>
          </p:cNvSpPr>
          <p:nvPr>
            <p:ph type="sldNum" sz="quarter" idx="12"/>
          </p:nvPr>
        </p:nvSpPr>
        <p:spPr/>
        <p:txBody>
          <a:bodyPr/>
          <a:lstStyle/>
          <a:p>
            <a:fld id="{F8D59B09-23C8-46BA-B508-CE17BADF421E}" type="slidenum">
              <a:rPr lang="en-US" smtClean="0"/>
              <a:pPr/>
              <a:t>5</a:t>
            </a:fld>
            <a:endParaRPr lang="en-US"/>
          </a:p>
        </p:txBody>
      </p:sp>
    </p:spTree>
    <p:extLst>
      <p:ext uri="{BB962C8B-B14F-4D97-AF65-F5344CB8AC3E}">
        <p14:creationId xmlns:p14="http://schemas.microsoft.com/office/powerpoint/2010/main" val="381712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media.licdn.com/media-proxy/ext?w=800&amp;h=800&amp;f=n&amp;hash=99ukFWTzzjTXcukdSGp9cXA9vjU%3D&amp;ora=1%2CaFBCTXdkRmpGL2lvQUFBPQ%2CxAVta9Er0Vinkhwfjw8177yE41y87UNCVordEGXyD3u0qYrdfyW4K87ZLeSnuV5HcH0ckQVnfPL6SDfiD5G-K4rvLNUkiJLtJo24ZxUBbFImi24">
            <a:extLst>
              <a:ext uri="{FF2B5EF4-FFF2-40B4-BE49-F238E27FC236}">
                <a16:creationId xmlns:a16="http://schemas.microsoft.com/office/drawing/2014/main" id="{28B31448-B44D-462A-AE24-A477AC9DAF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728" y="498990"/>
            <a:ext cx="6517072" cy="487965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ABDC755-FD44-4569-9715-6E005CADF062}"/>
              </a:ext>
            </a:extLst>
          </p:cNvPr>
          <p:cNvSpPr txBox="1"/>
          <p:nvPr/>
        </p:nvSpPr>
        <p:spPr>
          <a:xfrm>
            <a:off x="3032974" y="5595870"/>
            <a:ext cx="4004173" cy="523220"/>
          </a:xfrm>
          <a:prstGeom prst="rect">
            <a:avLst/>
          </a:prstGeom>
          <a:noFill/>
        </p:spPr>
        <p:txBody>
          <a:bodyPr wrap="none" rtlCol="0">
            <a:spAutoFit/>
          </a:bodyPr>
          <a:lstStyle/>
          <a:p>
            <a:r>
              <a:rPr lang="en-US" sz="2800" dirty="0"/>
              <a:t>MSN Search in early 2005.</a:t>
            </a:r>
          </a:p>
        </p:txBody>
      </p:sp>
      <p:sp>
        <p:nvSpPr>
          <p:cNvPr id="4" name="Slide Number Placeholder 3">
            <a:extLst>
              <a:ext uri="{FF2B5EF4-FFF2-40B4-BE49-F238E27FC236}">
                <a16:creationId xmlns:a16="http://schemas.microsoft.com/office/drawing/2014/main" id="{D7CA331E-C303-470F-9FA5-AB369EFF2F00}"/>
              </a:ext>
            </a:extLst>
          </p:cNvPr>
          <p:cNvSpPr>
            <a:spLocks noGrp="1"/>
          </p:cNvSpPr>
          <p:nvPr>
            <p:ph type="sldNum" sz="quarter" idx="12"/>
          </p:nvPr>
        </p:nvSpPr>
        <p:spPr/>
        <p:txBody>
          <a:bodyPr/>
          <a:lstStyle/>
          <a:p>
            <a:fld id="{F8D59B09-23C8-46BA-B508-CE17BADF421E}" type="slidenum">
              <a:rPr lang="en-US" smtClean="0"/>
              <a:pPr/>
              <a:t>6</a:t>
            </a:fld>
            <a:endParaRPr lang="en-US"/>
          </a:p>
        </p:txBody>
      </p:sp>
    </p:spTree>
    <p:extLst>
      <p:ext uri="{BB962C8B-B14F-4D97-AF65-F5344CB8AC3E}">
        <p14:creationId xmlns:p14="http://schemas.microsoft.com/office/powerpoint/2010/main" val="2255322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30E80F-158C-4430-805F-E58C09B483F2}"/>
              </a:ext>
            </a:extLst>
          </p:cNvPr>
          <p:cNvSpPr>
            <a:spLocks noGrp="1"/>
          </p:cNvSpPr>
          <p:nvPr>
            <p:ph idx="1"/>
          </p:nvPr>
        </p:nvSpPr>
        <p:spPr>
          <a:xfrm>
            <a:off x="4855335" y="1503476"/>
            <a:ext cx="3831465" cy="3351859"/>
          </a:xfrm>
        </p:spPr>
        <p:txBody>
          <a:bodyPr>
            <a:normAutofit/>
          </a:bodyPr>
          <a:lstStyle/>
          <a:p>
            <a:pPr marL="0" indent="0">
              <a:spcBef>
                <a:spcPts val="1000"/>
              </a:spcBef>
              <a:buNone/>
            </a:pPr>
            <a:r>
              <a:rPr lang="en-US" sz="2000" dirty="0"/>
              <a:t>Joined the team in July 2003 as the ninth member.</a:t>
            </a:r>
          </a:p>
          <a:p>
            <a:pPr marL="0" indent="0">
              <a:spcBef>
                <a:spcPts val="1000"/>
              </a:spcBef>
              <a:buNone/>
            </a:pPr>
            <a:r>
              <a:rPr lang="en-US" sz="2000" dirty="0"/>
              <a:t>The ranker was the last major piece no one had taken.</a:t>
            </a:r>
          </a:p>
          <a:p>
            <a:pPr marL="0" indent="0">
              <a:spcBef>
                <a:spcPts val="1000"/>
              </a:spcBef>
              <a:buNone/>
            </a:pPr>
            <a:r>
              <a:rPr lang="en-US" sz="2000" dirty="0"/>
              <a:t>Wrote the ranker and the query language for the first release in January 2005.</a:t>
            </a:r>
          </a:p>
          <a:p>
            <a:pPr marL="0" indent="0">
              <a:spcBef>
                <a:spcPts val="1000"/>
              </a:spcBef>
              <a:buNone/>
            </a:pPr>
            <a:r>
              <a:rPr lang="en-US" sz="2000" dirty="0"/>
              <a:t>Almost 30 KLOC in C++.</a:t>
            </a:r>
          </a:p>
        </p:txBody>
      </p:sp>
      <p:pic>
        <p:nvPicPr>
          <p:cNvPr id="4" name="Picture 2" descr="https://media.licdn.com/media-proxy/ext?w=800&amp;h=800&amp;f=n&amp;hash=99ukFWTzzjTXcukdSGp9cXA9vjU%3D&amp;ora=1%2CaFBCTXdkRmpGL2lvQUFBPQ%2CxAVta9Er0Vinkhwfjw8177yE41y87UNCVordEGXyD3u0qYrdfyW4K87ZLeSnuV5HcH0ckQVnfPL6SDfiD5G-K4rvLNUkiJLtJo24ZxUBbFImi24">
            <a:extLst>
              <a:ext uri="{FF2B5EF4-FFF2-40B4-BE49-F238E27FC236}">
                <a16:creationId xmlns:a16="http://schemas.microsoft.com/office/drawing/2014/main" id="{F849B847-DAAA-4D79-BB48-50901BA734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360" y="1503476"/>
            <a:ext cx="3975640" cy="297676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E877C2AA-D60B-4035-9811-A2159B034CA4}"/>
              </a:ext>
            </a:extLst>
          </p:cNvPr>
          <p:cNvSpPr>
            <a:spLocks noGrp="1"/>
          </p:cNvSpPr>
          <p:nvPr>
            <p:ph type="sldNum" sz="quarter" idx="12"/>
          </p:nvPr>
        </p:nvSpPr>
        <p:spPr/>
        <p:txBody>
          <a:bodyPr/>
          <a:lstStyle/>
          <a:p>
            <a:fld id="{F8D59B09-23C8-46BA-B508-CE17BADF421E}" type="slidenum">
              <a:rPr lang="en-US" smtClean="0"/>
              <a:pPr/>
              <a:t>7</a:t>
            </a:fld>
            <a:endParaRPr lang="en-US"/>
          </a:p>
        </p:txBody>
      </p:sp>
    </p:spTree>
    <p:extLst>
      <p:ext uri="{BB962C8B-B14F-4D97-AF65-F5344CB8AC3E}">
        <p14:creationId xmlns:p14="http://schemas.microsoft.com/office/powerpoint/2010/main" val="2666802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089" y="1508384"/>
            <a:ext cx="7750955" cy="3841232"/>
          </a:xfrm>
        </p:spPr>
        <p:txBody>
          <a:bodyPr anchor="t">
            <a:noAutofit/>
          </a:bodyPr>
          <a:lstStyle/>
          <a:p>
            <a:pPr algn="l">
              <a:spcBef>
                <a:spcPts val="2000"/>
              </a:spcBef>
              <a:spcAft>
                <a:spcPts val="2000"/>
              </a:spcAft>
            </a:pPr>
            <a:r>
              <a:rPr lang="en-US" sz="2400" dirty="0">
                <a:latin typeface="+mn-lt"/>
              </a:rPr>
              <a:t>This is the sixth time I’m teaching this class.</a:t>
            </a:r>
            <a:br>
              <a:rPr lang="en-US" sz="2400" dirty="0">
                <a:latin typeface="+mn-lt"/>
              </a:rPr>
            </a:br>
            <a:br>
              <a:rPr lang="en-US" sz="2400" dirty="0">
                <a:latin typeface="+mn-lt"/>
              </a:rPr>
            </a:br>
            <a:r>
              <a:rPr lang="en-US" sz="2400" dirty="0">
                <a:latin typeface="+mn-lt"/>
              </a:rPr>
              <a:t>I'm still working to improve it.</a:t>
            </a:r>
            <a:br>
              <a:rPr lang="en-US" sz="2400" dirty="0">
                <a:latin typeface="+mn-lt"/>
              </a:rPr>
            </a:br>
            <a:br>
              <a:rPr lang="en-US" sz="2400" dirty="0">
                <a:latin typeface="+mn-lt"/>
              </a:rPr>
            </a:br>
            <a:endParaRPr lang="en-US" sz="2800" dirty="0"/>
          </a:p>
        </p:txBody>
      </p:sp>
      <p:sp>
        <p:nvSpPr>
          <p:cNvPr id="5" name="Slide Number Placeholder 4">
            <a:extLst>
              <a:ext uri="{FF2B5EF4-FFF2-40B4-BE49-F238E27FC236}">
                <a16:creationId xmlns:a16="http://schemas.microsoft.com/office/drawing/2014/main" id="{FCCD2CA3-08F7-4787-A332-7C91AAA8654A}"/>
              </a:ext>
            </a:extLst>
          </p:cNvPr>
          <p:cNvSpPr>
            <a:spLocks noGrp="1"/>
          </p:cNvSpPr>
          <p:nvPr>
            <p:ph type="sldNum" sz="quarter" idx="12"/>
          </p:nvPr>
        </p:nvSpPr>
        <p:spPr/>
        <p:txBody>
          <a:bodyPr/>
          <a:lstStyle/>
          <a:p>
            <a:fld id="{F8D59B09-23C8-46BA-B508-CE17BADF421E}"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B87CA-79CB-A478-E596-A353A9A8E9D2}"/>
              </a:ext>
            </a:extLst>
          </p:cNvPr>
          <p:cNvSpPr>
            <a:spLocks noGrp="1"/>
          </p:cNvSpPr>
          <p:nvPr>
            <p:ph type="title"/>
          </p:nvPr>
        </p:nvSpPr>
        <p:spPr>
          <a:xfrm>
            <a:off x="457200" y="274639"/>
            <a:ext cx="8229600" cy="680222"/>
          </a:xfrm>
        </p:spPr>
        <p:txBody>
          <a:bodyPr/>
          <a:lstStyle/>
          <a:p>
            <a:r>
              <a:rPr lang="en-US" dirty="0"/>
              <a:t>staff</a:t>
            </a:r>
          </a:p>
        </p:txBody>
      </p:sp>
      <p:sp>
        <p:nvSpPr>
          <p:cNvPr id="3" name="Content Placeholder 2">
            <a:extLst>
              <a:ext uri="{FF2B5EF4-FFF2-40B4-BE49-F238E27FC236}">
                <a16:creationId xmlns:a16="http://schemas.microsoft.com/office/drawing/2014/main" id="{BA967338-66CC-5D92-DBF9-CD32EB301F26}"/>
              </a:ext>
            </a:extLst>
          </p:cNvPr>
          <p:cNvSpPr>
            <a:spLocks noGrp="1"/>
          </p:cNvSpPr>
          <p:nvPr>
            <p:ph idx="1"/>
          </p:nvPr>
        </p:nvSpPr>
        <p:spPr>
          <a:xfrm>
            <a:off x="1091441" y="5015105"/>
            <a:ext cx="2614711" cy="922613"/>
          </a:xfrm>
        </p:spPr>
        <p:txBody>
          <a:bodyPr>
            <a:normAutofit fontScale="92500" lnSpcReduction="20000"/>
          </a:bodyPr>
          <a:lstStyle/>
          <a:p>
            <a:r>
              <a:rPr lang="en-US" dirty="0"/>
              <a:t>Christopher Davis</a:t>
            </a:r>
            <a:br>
              <a:rPr lang="en-US" dirty="0"/>
            </a:br>
            <a:r>
              <a:rPr lang="en-US" u="sng" dirty="0">
                <a:hlinkClick r:id="rId2"/>
              </a:rPr>
              <a:t>chcdavis@umich.edu</a:t>
            </a:r>
            <a:br>
              <a:rPr lang="en-US" dirty="0"/>
            </a:br>
            <a:endParaRPr lang="en-US" dirty="0"/>
          </a:p>
        </p:txBody>
      </p:sp>
      <p:sp>
        <p:nvSpPr>
          <p:cNvPr id="4" name="Slide Number Placeholder 3">
            <a:extLst>
              <a:ext uri="{FF2B5EF4-FFF2-40B4-BE49-F238E27FC236}">
                <a16:creationId xmlns:a16="http://schemas.microsoft.com/office/drawing/2014/main" id="{559E4304-111B-C2A6-83F9-F39ACCC926F1}"/>
              </a:ext>
            </a:extLst>
          </p:cNvPr>
          <p:cNvSpPr>
            <a:spLocks noGrp="1"/>
          </p:cNvSpPr>
          <p:nvPr>
            <p:ph type="sldNum" sz="quarter" idx="12"/>
          </p:nvPr>
        </p:nvSpPr>
        <p:spPr/>
        <p:txBody>
          <a:bodyPr/>
          <a:lstStyle/>
          <a:p>
            <a:fld id="{F8D59B09-23C8-46BA-B508-CE17BADF421E}" type="slidenum">
              <a:rPr lang="en-US" smtClean="0"/>
              <a:pPr/>
              <a:t>9</a:t>
            </a:fld>
            <a:endParaRPr lang="en-US"/>
          </a:p>
        </p:txBody>
      </p:sp>
      <p:sp>
        <p:nvSpPr>
          <p:cNvPr id="7" name="Content Placeholder 2">
            <a:extLst>
              <a:ext uri="{FF2B5EF4-FFF2-40B4-BE49-F238E27FC236}">
                <a16:creationId xmlns:a16="http://schemas.microsoft.com/office/drawing/2014/main" id="{4E7B3454-DE02-C63E-FC44-AB2297AF901F}"/>
              </a:ext>
            </a:extLst>
          </p:cNvPr>
          <p:cNvSpPr txBox="1">
            <a:spLocks/>
          </p:cNvSpPr>
          <p:nvPr/>
        </p:nvSpPr>
        <p:spPr>
          <a:xfrm>
            <a:off x="5453583" y="5015104"/>
            <a:ext cx="2716208" cy="922614"/>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a:t>Rickey Dong</a:t>
            </a:r>
            <a:br>
              <a:rPr lang="en-US" sz="2200" dirty="0"/>
            </a:br>
            <a:r>
              <a:rPr lang="en-US" sz="2200" u="sng" dirty="0">
                <a:hlinkClick r:id="rId3"/>
              </a:rPr>
              <a:t>rickeyd@umich.edu</a:t>
            </a:r>
            <a:endParaRPr lang="en-US" sz="2200" dirty="0"/>
          </a:p>
        </p:txBody>
      </p:sp>
      <p:pic>
        <p:nvPicPr>
          <p:cNvPr id="17" name="Picture 16">
            <a:extLst>
              <a:ext uri="{FF2B5EF4-FFF2-40B4-BE49-F238E27FC236}">
                <a16:creationId xmlns:a16="http://schemas.microsoft.com/office/drawing/2014/main" id="{A4B162D0-6C10-B49E-7DAA-178A857C6D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2970" y="1191555"/>
            <a:ext cx="3597435" cy="3586855"/>
          </a:xfrm>
          <a:prstGeom prst="rect">
            <a:avLst/>
          </a:prstGeom>
        </p:spPr>
      </p:pic>
      <p:pic>
        <p:nvPicPr>
          <p:cNvPr id="19" name="Picture 18">
            <a:extLst>
              <a:ext uri="{FF2B5EF4-FFF2-40B4-BE49-F238E27FC236}">
                <a16:creationId xmlns:a16="http://schemas.microsoft.com/office/drawing/2014/main" id="{8DABD717-AB57-06DF-58EF-691DEF6E31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0651" y="1191554"/>
            <a:ext cx="3586855" cy="3586855"/>
          </a:xfrm>
          <a:prstGeom prst="rect">
            <a:avLst/>
          </a:prstGeom>
        </p:spPr>
      </p:pic>
    </p:spTree>
    <p:extLst>
      <p:ext uri="{BB962C8B-B14F-4D97-AF65-F5344CB8AC3E}">
        <p14:creationId xmlns:p14="http://schemas.microsoft.com/office/powerpoint/2010/main" val="4131330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93749-C0E0-FD09-A2CE-217FC3079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B70552-EFEE-A425-8739-C79E71B9B27B}"/>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F5B4BB5-04C0-A2FD-38B1-55F1F9F6BA75}"/>
              </a:ext>
            </a:extLst>
          </p:cNvPr>
          <p:cNvSpPr>
            <a:spLocks noGrp="1"/>
          </p:cNvSpPr>
          <p:nvPr>
            <p:ph idx="1"/>
          </p:nvPr>
        </p:nvSpPr>
        <p:spPr/>
        <p:txBody>
          <a:bodyPr>
            <a:normAutofit lnSpcReduction="10000"/>
          </a:bodyPr>
          <a:lstStyle/>
          <a:p>
            <a:pPr marL="457200" indent="-457200">
              <a:buAutoNum type="arabicPeriod"/>
            </a:pPr>
            <a:r>
              <a:rPr lang="en-US" dirty="0">
                <a:solidFill>
                  <a:schemeClr val="bg1">
                    <a:lumMod val="65000"/>
                  </a:schemeClr>
                </a:solidFill>
              </a:rPr>
              <a:t>Course staff</a:t>
            </a:r>
          </a:p>
          <a:p>
            <a:pPr marL="457200" indent="-457200">
              <a:buAutoNum type="arabicPeriod"/>
            </a:pPr>
            <a:r>
              <a:rPr lang="en-US" dirty="0">
                <a:solidFill>
                  <a:srgbClr val="C00000"/>
                </a:solidFill>
              </a:rPr>
              <a:t>Course organization</a:t>
            </a:r>
          </a:p>
          <a:p>
            <a:pPr marL="457200" indent="-457200">
              <a:buAutoNum type="arabicPeriod"/>
            </a:pPr>
            <a:r>
              <a:rPr lang="en-US" dirty="0"/>
              <a:t>Learning objectives</a:t>
            </a:r>
          </a:p>
          <a:p>
            <a:pPr marL="457200" indent="-457200">
              <a:buAutoNum type="arabicPeriod"/>
            </a:pPr>
            <a:r>
              <a:rPr lang="en-US" dirty="0"/>
              <a:t>System design</a:t>
            </a:r>
          </a:p>
          <a:p>
            <a:pPr marL="457200" indent="-457200">
              <a:buAutoNum type="arabicPeriod"/>
            </a:pPr>
            <a:r>
              <a:rPr lang="en-US" dirty="0"/>
              <a:t>The project</a:t>
            </a:r>
          </a:p>
          <a:p>
            <a:pPr marL="457200" indent="-457200">
              <a:buAutoNum type="arabicPeriod"/>
            </a:pPr>
            <a:r>
              <a:rPr lang="en-US" dirty="0"/>
              <a:t>Basic parts of a search engine</a:t>
            </a:r>
          </a:p>
          <a:p>
            <a:pPr marL="457200" indent="-457200">
              <a:buAutoNum type="arabicPeriod"/>
            </a:pPr>
            <a:r>
              <a:rPr lang="en-US" dirty="0"/>
              <a:t>Planning your engine</a:t>
            </a:r>
          </a:p>
          <a:p>
            <a:pPr marL="457200" indent="-457200">
              <a:buAutoNum type="arabicPeriod"/>
            </a:pPr>
            <a:r>
              <a:rPr lang="en-US" dirty="0"/>
              <a:t>Teamwork</a:t>
            </a:r>
          </a:p>
          <a:p>
            <a:pPr marL="457200" indent="-457200">
              <a:buAutoNum type="arabicPeriod"/>
            </a:pPr>
            <a:r>
              <a:rPr lang="en-US" dirty="0"/>
              <a:t>The world around us</a:t>
            </a:r>
          </a:p>
          <a:p>
            <a:pPr marL="457200" indent="-457200">
              <a:buAutoNum type="arabicPeriod"/>
            </a:pPr>
            <a:r>
              <a:rPr lang="en-US" dirty="0"/>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525AF415-9670-926B-2052-F275002915B0}"/>
              </a:ext>
            </a:extLst>
          </p:cNvPr>
          <p:cNvSpPr>
            <a:spLocks noGrp="1"/>
          </p:cNvSpPr>
          <p:nvPr>
            <p:ph type="sldNum" sz="quarter" idx="12"/>
          </p:nvPr>
        </p:nvSpPr>
        <p:spPr/>
        <p:txBody>
          <a:bodyPr/>
          <a:lstStyle/>
          <a:p>
            <a:fld id="{F8D59B09-23C8-46BA-B508-CE17BADF421E}" type="slidenum">
              <a:rPr lang="en-US" smtClean="0"/>
              <a:pPr/>
              <a:t>10</a:t>
            </a:fld>
            <a:endParaRPr lang="en-US"/>
          </a:p>
        </p:txBody>
      </p:sp>
    </p:spTree>
    <p:extLst>
      <p:ext uri="{BB962C8B-B14F-4D97-AF65-F5344CB8AC3E}">
        <p14:creationId xmlns:p14="http://schemas.microsoft.com/office/powerpoint/2010/main" val="3204729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B4598-EF2F-42C2-AF20-6BC176EDAFA1}"/>
              </a:ext>
            </a:extLst>
          </p:cNvPr>
          <p:cNvSpPr>
            <a:spLocks noGrp="1"/>
          </p:cNvSpPr>
          <p:nvPr>
            <p:ph type="title"/>
          </p:nvPr>
        </p:nvSpPr>
        <p:spPr/>
        <p:txBody>
          <a:bodyPr/>
          <a:lstStyle/>
          <a:p>
            <a:r>
              <a:rPr lang="en-US" dirty="0"/>
              <a:t>Course organization </a:t>
            </a:r>
          </a:p>
        </p:txBody>
      </p:sp>
      <p:sp>
        <p:nvSpPr>
          <p:cNvPr id="3" name="Content Placeholder 2">
            <a:extLst>
              <a:ext uri="{FF2B5EF4-FFF2-40B4-BE49-F238E27FC236}">
                <a16:creationId xmlns:a16="http://schemas.microsoft.com/office/drawing/2014/main" id="{803EB4A0-B21A-48BF-A4D7-7FC09B2479CE}"/>
              </a:ext>
            </a:extLst>
          </p:cNvPr>
          <p:cNvSpPr>
            <a:spLocks noGrp="1"/>
          </p:cNvSpPr>
          <p:nvPr>
            <p:ph idx="1"/>
          </p:nvPr>
        </p:nvSpPr>
        <p:spPr/>
        <p:txBody>
          <a:bodyPr>
            <a:normAutofit/>
          </a:bodyPr>
          <a:lstStyle/>
          <a:p>
            <a:pPr marL="514350" indent="-514350">
              <a:spcBef>
                <a:spcPts val="1500"/>
              </a:spcBef>
              <a:buFont typeface="+mj-lt"/>
              <a:buAutoNum type="arabicPeriod"/>
            </a:pPr>
            <a:r>
              <a:rPr lang="en-US" sz="2400" dirty="0"/>
              <a:t>You don’t need to know anything more than 281.</a:t>
            </a:r>
          </a:p>
          <a:p>
            <a:pPr marL="514350" indent="-514350">
              <a:spcBef>
                <a:spcPts val="1500"/>
              </a:spcBef>
              <a:buFont typeface="+mj-lt"/>
              <a:buAutoNum type="arabicPeriod"/>
            </a:pPr>
            <a:r>
              <a:rPr lang="en-US" sz="2400" dirty="0"/>
              <a:t>I will teach you everything else you need to know.</a:t>
            </a:r>
          </a:p>
          <a:p>
            <a:pPr marL="514350" indent="-514350">
              <a:spcBef>
                <a:spcPts val="1500"/>
              </a:spcBef>
              <a:buFont typeface="+mj-lt"/>
              <a:buAutoNum type="arabicPeriod"/>
            </a:pPr>
            <a:r>
              <a:rPr lang="en-US" sz="2400" dirty="0"/>
              <a:t>First half will focus on operating system topics needed to build a search engine.</a:t>
            </a:r>
          </a:p>
          <a:p>
            <a:pPr marL="514350" indent="-514350">
              <a:spcBef>
                <a:spcPts val="1500"/>
              </a:spcBef>
              <a:buFont typeface="+mj-lt"/>
              <a:buAutoNum type="arabicPeriod"/>
            </a:pPr>
            <a:r>
              <a:rPr lang="en-US" sz="2400" dirty="0"/>
              <a:t>Second half will focus building </a:t>
            </a:r>
            <a:r>
              <a:rPr lang="en-US" dirty="0"/>
              <a:t>the </a:t>
            </a:r>
            <a:r>
              <a:rPr lang="en-US" sz="2400" dirty="0"/>
              <a:t>engine.</a:t>
            </a:r>
          </a:p>
          <a:p>
            <a:pPr marL="514350" indent="-514350">
              <a:spcBef>
                <a:spcPts val="1500"/>
              </a:spcBef>
              <a:buFont typeface="+mj-lt"/>
              <a:buAutoNum type="arabicPeriod"/>
            </a:pPr>
            <a:r>
              <a:rPr lang="en-US" sz="2400" dirty="0"/>
              <a:t>You’ll have homework every week to help you learn the material.  You’ll do most of it in groups.</a:t>
            </a:r>
          </a:p>
          <a:p>
            <a:pPr marL="514350" indent="-514350">
              <a:spcBef>
                <a:spcPts val="1500"/>
              </a:spcBef>
              <a:buFont typeface="+mj-lt"/>
              <a:buAutoNum type="arabicPeriod"/>
            </a:pPr>
            <a:r>
              <a:rPr lang="en-US" dirty="0"/>
              <a:t>I’m more interested in your completing an assignments than the deadline.  If you need an extension, talk to me.</a:t>
            </a:r>
            <a:endParaRPr lang="en-US" sz="2400" dirty="0"/>
          </a:p>
        </p:txBody>
      </p:sp>
      <p:sp>
        <p:nvSpPr>
          <p:cNvPr id="4" name="Slide Number Placeholder 3">
            <a:extLst>
              <a:ext uri="{FF2B5EF4-FFF2-40B4-BE49-F238E27FC236}">
                <a16:creationId xmlns:a16="http://schemas.microsoft.com/office/drawing/2014/main" id="{B9287635-77F4-4914-9F60-A9D97776EBAE}"/>
              </a:ext>
            </a:extLst>
          </p:cNvPr>
          <p:cNvSpPr>
            <a:spLocks noGrp="1"/>
          </p:cNvSpPr>
          <p:nvPr>
            <p:ph type="sldNum" sz="quarter" idx="12"/>
          </p:nvPr>
        </p:nvSpPr>
        <p:spPr/>
        <p:txBody>
          <a:bodyPr/>
          <a:lstStyle/>
          <a:p>
            <a:fld id="{F8D59B09-23C8-46BA-B508-CE17BADF421E}" type="slidenum">
              <a:rPr lang="en-US" smtClean="0"/>
              <a:pPr/>
              <a:t>11</a:t>
            </a:fld>
            <a:endParaRPr lang="en-US"/>
          </a:p>
        </p:txBody>
      </p:sp>
    </p:spTree>
    <p:extLst>
      <p:ext uri="{BB962C8B-B14F-4D97-AF65-F5344CB8AC3E}">
        <p14:creationId xmlns:p14="http://schemas.microsoft.com/office/powerpoint/2010/main" val="421355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390E7-811E-4B2E-99B7-202CB8F4390E}"/>
              </a:ext>
            </a:extLst>
          </p:cNvPr>
          <p:cNvSpPr>
            <a:spLocks noGrp="1"/>
          </p:cNvSpPr>
          <p:nvPr>
            <p:ph type="title"/>
          </p:nvPr>
        </p:nvSpPr>
        <p:spPr/>
        <p:txBody>
          <a:bodyPr/>
          <a:lstStyle/>
          <a:p>
            <a:r>
              <a:rPr lang="en-US" dirty="0"/>
              <a:t>This semester</a:t>
            </a:r>
          </a:p>
        </p:txBody>
      </p:sp>
      <p:sp>
        <p:nvSpPr>
          <p:cNvPr id="3" name="Content Placeholder 2">
            <a:extLst>
              <a:ext uri="{FF2B5EF4-FFF2-40B4-BE49-F238E27FC236}">
                <a16:creationId xmlns:a16="http://schemas.microsoft.com/office/drawing/2014/main" id="{E181191C-4C20-4B07-B923-BFF6770B56EA}"/>
              </a:ext>
            </a:extLst>
          </p:cNvPr>
          <p:cNvSpPr>
            <a:spLocks noGrp="1"/>
          </p:cNvSpPr>
          <p:nvPr>
            <p:ph idx="1"/>
          </p:nvPr>
        </p:nvSpPr>
        <p:spPr>
          <a:xfrm>
            <a:off x="457200" y="1600200"/>
            <a:ext cx="8229600" cy="4601423"/>
          </a:xfrm>
        </p:spPr>
        <p:txBody>
          <a:bodyPr>
            <a:normAutofit/>
          </a:bodyPr>
          <a:lstStyle/>
          <a:p>
            <a:pPr marL="457200" indent="-457200">
              <a:buFont typeface="+mj-lt"/>
              <a:buAutoNum type="arabicPeriod"/>
            </a:pPr>
            <a:r>
              <a:rPr lang="en-US" dirty="0"/>
              <a:t>The schedule and almost all the assignments for the entire semester are posted on Canvas.</a:t>
            </a:r>
          </a:p>
          <a:p>
            <a:pPr marL="457200" indent="-457200">
              <a:buFont typeface="+mj-lt"/>
              <a:buAutoNum type="arabicPeriod"/>
            </a:pPr>
            <a:r>
              <a:rPr lang="en-US" dirty="0"/>
              <a:t>Most of the homework assignments are coding exercises you’ll submit to the autograder.</a:t>
            </a:r>
          </a:p>
          <a:p>
            <a:pPr marL="457200" indent="-457200">
              <a:buFont typeface="+mj-lt"/>
              <a:buAutoNum type="arabicPeriod"/>
            </a:pPr>
            <a:r>
              <a:rPr lang="en-US" dirty="0"/>
              <a:t>On group assignments, you are free to break up the work any way you like.</a:t>
            </a:r>
          </a:p>
          <a:p>
            <a:pPr marL="457200" indent="-457200">
              <a:buFont typeface="+mj-lt"/>
              <a:buAutoNum type="arabicPeriod"/>
            </a:pPr>
            <a:r>
              <a:rPr lang="en-US" dirty="0"/>
              <a:t>Your first assignments are this weekend.</a:t>
            </a:r>
          </a:p>
        </p:txBody>
      </p:sp>
      <p:sp>
        <p:nvSpPr>
          <p:cNvPr id="4" name="Slide Number Placeholder 3">
            <a:extLst>
              <a:ext uri="{FF2B5EF4-FFF2-40B4-BE49-F238E27FC236}">
                <a16:creationId xmlns:a16="http://schemas.microsoft.com/office/drawing/2014/main" id="{D5F1E2A1-882A-4DAA-93BD-A73ADEC996F0}"/>
              </a:ext>
            </a:extLst>
          </p:cNvPr>
          <p:cNvSpPr>
            <a:spLocks noGrp="1"/>
          </p:cNvSpPr>
          <p:nvPr>
            <p:ph type="sldNum" sz="quarter" idx="12"/>
          </p:nvPr>
        </p:nvSpPr>
        <p:spPr/>
        <p:txBody>
          <a:bodyPr/>
          <a:lstStyle/>
          <a:p>
            <a:fld id="{F8D59B09-23C8-46BA-B508-CE17BADF421E}" type="slidenum">
              <a:rPr lang="en-US" smtClean="0"/>
              <a:pPr/>
              <a:t>12</a:t>
            </a:fld>
            <a:endParaRPr lang="en-US"/>
          </a:p>
        </p:txBody>
      </p:sp>
    </p:spTree>
    <p:extLst>
      <p:ext uri="{BB962C8B-B14F-4D97-AF65-F5344CB8AC3E}">
        <p14:creationId xmlns:p14="http://schemas.microsoft.com/office/powerpoint/2010/main" val="4016100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EEEFDA-5806-4CCA-AAB7-B034F0240D53}"/>
              </a:ext>
            </a:extLst>
          </p:cNvPr>
          <p:cNvSpPr>
            <a:spLocks noGrp="1"/>
          </p:cNvSpPr>
          <p:nvPr>
            <p:ph type="sldNum" sz="quarter" idx="12"/>
          </p:nvPr>
        </p:nvSpPr>
        <p:spPr/>
        <p:txBody>
          <a:bodyPr/>
          <a:lstStyle/>
          <a:p>
            <a:fld id="{F8D59B09-23C8-46BA-B508-CE17BADF421E}" type="slidenum">
              <a:rPr lang="en-US" smtClean="0"/>
              <a:pPr/>
              <a:t>13</a:t>
            </a:fld>
            <a:endParaRPr lang="en-US"/>
          </a:p>
        </p:txBody>
      </p:sp>
      <p:pic>
        <p:nvPicPr>
          <p:cNvPr id="4" name="Picture 3">
            <a:extLst>
              <a:ext uri="{FF2B5EF4-FFF2-40B4-BE49-F238E27FC236}">
                <a16:creationId xmlns:a16="http://schemas.microsoft.com/office/drawing/2014/main" id="{E12774B1-178E-BD64-6704-9EEAF3E70357}"/>
              </a:ext>
            </a:extLst>
          </p:cNvPr>
          <p:cNvPicPr>
            <a:picLocks noChangeAspect="1"/>
          </p:cNvPicPr>
          <p:nvPr/>
        </p:nvPicPr>
        <p:blipFill>
          <a:blip r:embed="rId2"/>
          <a:stretch>
            <a:fillRect/>
          </a:stretch>
        </p:blipFill>
        <p:spPr>
          <a:xfrm>
            <a:off x="590522" y="236953"/>
            <a:ext cx="7962955" cy="6384093"/>
          </a:xfrm>
          <a:prstGeom prst="rect">
            <a:avLst/>
          </a:prstGeom>
        </p:spPr>
      </p:pic>
    </p:spTree>
    <p:extLst>
      <p:ext uri="{BB962C8B-B14F-4D97-AF65-F5344CB8AC3E}">
        <p14:creationId xmlns:p14="http://schemas.microsoft.com/office/powerpoint/2010/main" val="305588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0C2DC-18FE-4A22-BD21-5C56C272D1E8}"/>
              </a:ext>
            </a:extLst>
          </p:cNvPr>
          <p:cNvSpPr>
            <a:spLocks noGrp="1"/>
          </p:cNvSpPr>
          <p:nvPr>
            <p:ph type="title"/>
          </p:nvPr>
        </p:nvSpPr>
        <p:spPr/>
        <p:txBody>
          <a:bodyPr/>
          <a:lstStyle/>
          <a:p>
            <a:r>
              <a:rPr lang="en-US" dirty="0"/>
              <a:t>Grading</a:t>
            </a:r>
          </a:p>
        </p:txBody>
      </p:sp>
      <p:sp>
        <p:nvSpPr>
          <p:cNvPr id="3" name="Content Placeholder 2">
            <a:extLst>
              <a:ext uri="{FF2B5EF4-FFF2-40B4-BE49-F238E27FC236}">
                <a16:creationId xmlns:a16="http://schemas.microsoft.com/office/drawing/2014/main" id="{CE8659CD-4526-42CC-8207-85DEAEA69933}"/>
              </a:ext>
            </a:extLst>
          </p:cNvPr>
          <p:cNvSpPr>
            <a:spLocks noGrp="1"/>
          </p:cNvSpPr>
          <p:nvPr>
            <p:ph idx="1"/>
          </p:nvPr>
        </p:nvSpPr>
        <p:spPr>
          <a:xfrm>
            <a:off x="1456266" y="1624012"/>
            <a:ext cx="6910241" cy="4525963"/>
          </a:xfrm>
        </p:spPr>
        <p:txBody>
          <a:bodyPr>
            <a:normAutofit fontScale="92500" lnSpcReduction="20000"/>
          </a:bodyPr>
          <a:lstStyle/>
          <a:p>
            <a:pPr marL="457200" indent="0">
              <a:lnSpc>
                <a:spcPct val="120000"/>
              </a:lnSpc>
              <a:buNone/>
              <a:tabLst>
                <a:tab pos="4343400" algn="l"/>
              </a:tabLst>
            </a:pPr>
            <a:r>
              <a:rPr lang="en-US" sz="2400" dirty="0"/>
              <a:t>Group project</a:t>
            </a:r>
            <a:br>
              <a:rPr lang="en-US" sz="2400" dirty="0"/>
            </a:br>
            <a:r>
              <a:rPr lang="en-US" sz="2400" dirty="0"/>
              <a:t>   Group performance	25%</a:t>
            </a:r>
            <a:br>
              <a:rPr lang="en-US" sz="2400" dirty="0"/>
            </a:br>
            <a:r>
              <a:rPr lang="en-US" sz="2400" dirty="0"/>
              <a:t>   Individual contribution	25%</a:t>
            </a:r>
            <a:br>
              <a:rPr lang="en-US" sz="2400" dirty="0"/>
            </a:br>
            <a:r>
              <a:rPr lang="en-US" sz="2400" dirty="0"/>
              <a:t>Homework</a:t>
            </a:r>
            <a:br>
              <a:rPr lang="en-US" sz="2400" dirty="0"/>
            </a:br>
            <a:r>
              <a:rPr lang="en-US" sz="2400" dirty="0"/>
              <a:t>   Group	10%</a:t>
            </a:r>
            <a:br>
              <a:rPr lang="en-US" sz="2400" dirty="0"/>
            </a:br>
            <a:r>
              <a:rPr lang="en-US" sz="2400" dirty="0"/>
              <a:t>   Individual	10% </a:t>
            </a:r>
            <a:br>
              <a:rPr lang="en-US" sz="2400" dirty="0"/>
            </a:br>
            <a:r>
              <a:rPr lang="en-US" sz="2400" dirty="0"/>
              <a:t>Midterm	15%</a:t>
            </a:r>
            <a:br>
              <a:rPr lang="en-US" sz="2400" dirty="0"/>
            </a:br>
            <a:r>
              <a:rPr lang="en-US" sz="2400" dirty="0"/>
              <a:t>Optional final	15%</a:t>
            </a:r>
          </a:p>
          <a:p>
            <a:pPr marL="0" indent="0">
              <a:lnSpc>
                <a:spcPct val="120000"/>
              </a:lnSpc>
              <a:buNone/>
              <a:tabLst>
                <a:tab pos="5029200" algn="l"/>
              </a:tabLst>
            </a:pPr>
            <a:endParaRPr lang="en-US" sz="2400" dirty="0"/>
          </a:p>
          <a:p>
            <a:pPr marL="0" indent="0">
              <a:lnSpc>
                <a:spcPct val="120000"/>
              </a:lnSpc>
              <a:buNone/>
              <a:tabLst>
                <a:tab pos="5029200" algn="l"/>
              </a:tabLst>
            </a:pPr>
            <a:r>
              <a:rPr lang="en-US" sz="2400" dirty="0"/>
              <a:t>The midterm is mandatory.</a:t>
            </a:r>
            <a:br>
              <a:rPr lang="en-US" sz="2400" dirty="0"/>
            </a:br>
            <a:r>
              <a:rPr lang="en-US" sz="2400" dirty="0"/>
              <a:t>If you skip the final, I’ll use your midterm score.</a:t>
            </a:r>
          </a:p>
          <a:p>
            <a:pPr marL="0" indent="0">
              <a:lnSpc>
                <a:spcPct val="120000"/>
              </a:lnSpc>
              <a:buNone/>
              <a:tabLst>
                <a:tab pos="5029200" algn="l"/>
              </a:tabLst>
            </a:pPr>
            <a:r>
              <a:rPr lang="en-US" sz="2400" dirty="0"/>
              <a:t>Some of the grading will be done by surveys.</a:t>
            </a:r>
          </a:p>
          <a:p>
            <a:pPr marL="0" indent="0">
              <a:buNone/>
            </a:pPr>
            <a:endParaRPr lang="en-US" sz="2400" dirty="0"/>
          </a:p>
        </p:txBody>
      </p:sp>
      <p:sp>
        <p:nvSpPr>
          <p:cNvPr id="5" name="Slide Number Placeholder 4">
            <a:extLst>
              <a:ext uri="{FF2B5EF4-FFF2-40B4-BE49-F238E27FC236}">
                <a16:creationId xmlns:a16="http://schemas.microsoft.com/office/drawing/2014/main" id="{018F3AE8-94F8-4E6E-B4BB-33C2F99956D8}"/>
              </a:ext>
            </a:extLst>
          </p:cNvPr>
          <p:cNvSpPr>
            <a:spLocks noGrp="1"/>
          </p:cNvSpPr>
          <p:nvPr>
            <p:ph type="sldNum" sz="quarter" idx="12"/>
          </p:nvPr>
        </p:nvSpPr>
        <p:spPr/>
        <p:txBody>
          <a:bodyPr/>
          <a:lstStyle/>
          <a:p>
            <a:fld id="{F8D59B09-23C8-46BA-B508-CE17BADF421E}" type="slidenum">
              <a:rPr lang="en-US" smtClean="0"/>
              <a:pPr/>
              <a:t>14</a:t>
            </a:fld>
            <a:endParaRPr lang="en-US"/>
          </a:p>
        </p:txBody>
      </p:sp>
    </p:spTree>
    <p:extLst>
      <p:ext uri="{BB962C8B-B14F-4D97-AF65-F5344CB8AC3E}">
        <p14:creationId xmlns:p14="http://schemas.microsoft.com/office/powerpoint/2010/main" val="752611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D61FFA-D900-4F59-9418-5B4031ABA900}"/>
              </a:ext>
            </a:extLst>
          </p:cNvPr>
          <p:cNvSpPr txBox="1"/>
          <p:nvPr/>
        </p:nvSpPr>
        <p:spPr>
          <a:xfrm>
            <a:off x="516612" y="517680"/>
            <a:ext cx="2277293" cy="523220"/>
          </a:xfrm>
          <a:prstGeom prst="rect">
            <a:avLst/>
          </a:prstGeom>
          <a:noFill/>
        </p:spPr>
        <p:txBody>
          <a:bodyPr wrap="square" rtlCol="0">
            <a:spAutoFit/>
          </a:bodyPr>
          <a:lstStyle/>
          <a:p>
            <a:r>
              <a:rPr lang="en-US" sz="2800" dirty="0">
                <a:latin typeface="+mj-lt"/>
              </a:rPr>
              <a:t>Past curves</a:t>
            </a:r>
          </a:p>
        </p:txBody>
      </p:sp>
      <p:sp>
        <p:nvSpPr>
          <p:cNvPr id="6" name="Slide Number Placeholder 5">
            <a:extLst>
              <a:ext uri="{FF2B5EF4-FFF2-40B4-BE49-F238E27FC236}">
                <a16:creationId xmlns:a16="http://schemas.microsoft.com/office/drawing/2014/main" id="{12366421-AA75-4E3A-A3C4-81923D99C231}"/>
              </a:ext>
            </a:extLst>
          </p:cNvPr>
          <p:cNvSpPr>
            <a:spLocks noGrp="1"/>
          </p:cNvSpPr>
          <p:nvPr>
            <p:ph type="sldNum" sz="quarter" idx="12"/>
          </p:nvPr>
        </p:nvSpPr>
        <p:spPr/>
        <p:txBody>
          <a:bodyPr/>
          <a:lstStyle/>
          <a:p>
            <a:fld id="{F8D59B09-23C8-46BA-B508-CE17BADF421E}" type="slidenum">
              <a:rPr lang="en-US" smtClean="0"/>
              <a:pPr/>
              <a:t>15</a:t>
            </a:fld>
            <a:endParaRPr lang="en-US"/>
          </a:p>
        </p:txBody>
      </p:sp>
      <p:sp>
        <p:nvSpPr>
          <p:cNvPr id="3" name="Rectangle 2">
            <a:extLst>
              <a:ext uri="{FF2B5EF4-FFF2-40B4-BE49-F238E27FC236}">
                <a16:creationId xmlns:a16="http://schemas.microsoft.com/office/drawing/2014/main" id="{5D9F7EDC-DDA9-4BBE-8CA6-5B7FA8D4541A}"/>
              </a:ext>
            </a:extLst>
          </p:cNvPr>
          <p:cNvSpPr/>
          <p:nvPr/>
        </p:nvSpPr>
        <p:spPr>
          <a:xfrm>
            <a:off x="585925" y="1739563"/>
            <a:ext cx="2138665" cy="2573525"/>
          </a:xfrm>
          <a:prstGeom prst="rect">
            <a:avLst/>
          </a:prstGeom>
        </p:spPr>
        <p:txBody>
          <a:bodyPr wrap="square">
            <a:spAutoFit/>
          </a:bodyPr>
          <a:lstStyle/>
          <a:p>
            <a:pPr>
              <a:lnSpc>
                <a:spcPct val="110000"/>
              </a:lnSpc>
              <a:spcAft>
                <a:spcPts val="1000"/>
              </a:spcAft>
            </a:pPr>
            <a:r>
              <a:rPr lang="en-US" sz="2000" dirty="0"/>
              <a:t>Here was the grade distribution  last time.</a:t>
            </a:r>
          </a:p>
          <a:p>
            <a:pPr>
              <a:lnSpc>
                <a:spcPct val="110000"/>
              </a:lnSpc>
              <a:spcAft>
                <a:spcPts val="1000"/>
              </a:spcAft>
            </a:pPr>
            <a:r>
              <a:rPr lang="en-US" sz="2000" dirty="0"/>
              <a:t>Having realized you have easier alternatives, I’ve eased my grading. </a:t>
            </a:r>
          </a:p>
        </p:txBody>
      </p:sp>
      <p:graphicFrame>
        <p:nvGraphicFramePr>
          <p:cNvPr id="2" name="Chart 1">
            <a:extLst>
              <a:ext uri="{FF2B5EF4-FFF2-40B4-BE49-F238E27FC236}">
                <a16:creationId xmlns:a16="http://schemas.microsoft.com/office/drawing/2014/main" id="{AA042983-8E84-274F-773E-D7841DB89341}"/>
              </a:ext>
            </a:extLst>
          </p:cNvPr>
          <p:cNvGraphicFramePr>
            <a:graphicFrameLocks/>
          </p:cNvGraphicFramePr>
          <p:nvPr>
            <p:extLst>
              <p:ext uri="{D42A27DB-BD31-4B8C-83A1-F6EECF244321}">
                <p14:modId xmlns:p14="http://schemas.microsoft.com/office/powerpoint/2010/main" val="1650601968"/>
              </p:ext>
            </p:extLst>
          </p:nvPr>
        </p:nvGraphicFramePr>
        <p:xfrm>
          <a:off x="3073990" y="1196833"/>
          <a:ext cx="5887939" cy="40829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2333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5A497-8390-4A6E-BC32-5C5492FC5525}"/>
              </a:ext>
            </a:extLst>
          </p:cNvPr>
          <p:cNvSpPr>
            <a:spLocks noGrp="1"/>
          </p:cNvSpPr>
          <p:nvPr>
            <p:ph type="title"/>
          </p:nvPr>
        </p:nvSpPr>
        <p:spPr/>
        <p:txBody>
          <a:bodyPr>
            <a:normAutofit/>
          </a:bodyPr>
          <a:lstStyle/>
          <a:p>
            <a:r>
              <a:rPr lang="en-US" dirty="0"/>
              <a:t>Your team grade on the project</a:t>
            </a:r>
          </a:p>
        </p:txBody>
      </p:sp>
      <p:sp>
        <p:nvSpPr>
          <p:cNvPr id="3" name="Content Placeholder 2">
            <a:extLst>
              <a:ext uri="{FF2B5EF4-FFF2-40B4-BE49-F238E27FC236}">
                <a16:creationId xmlns:a16="http://schemas.microsoft.com/office/drawing/2014/main" id="{71A81390-21FA-41E6-9F7B-BCEF19D2FD97}"/>
              </a:ext>
            </a:extLst>
          </p:cNvPr>
          <p:cNvSpPr>
            <a:spLocks noGrp="1"/>
          </p:cNvSpPr>
          <p:nvPr>
            <p:ph idx="1"/>
          </p:nvPr>
        </p:nvSpPr>
        <p:spPr>
          <a:xfrm>
            <a:off x="1056068" y="1600200"/>
            <a:ext cx="7328078" cy="4525963"/>
          </a:xfrm>
        </p:spPr>
        <p:txBody>
          <a:bodyPr>
            <a:normAutofit/>
          </a:bodyPr>
          <a:lstStyle/>
          <a:p>
            <a:pPr marL="0" indent="0">
              <a:buNone/>
            </a:pPr>
            <a:r>
              <a:rPr lang="en-US" i="1" dirty="0"/>
              <a:t>Slightly c</a:t>
            </a:r>
            <a:r>
              <a:rPr lang="en-US" sz="2400" i="1" dirty="0"/>
              <a:t>ompetitive</a:t>
            </a:r>
            <a:r>
              <a:rPr lang="en-US" sz="2400" dirty="0"/>
              <a:t>, based on ranking your engine’s functionality, </a:t>
            </a:r>
            <a:r>
              <a:rPr lang="en-US" sz="2400" i="1" dirty="0"/>
              <a:t>performance</a:t>
            </a:r>
            <a:r>
              <a:rPr lang="en-US" sz="2400" dirty="0"/>
              <a:t>, e.g., time and size to </a:t>
            </a:r>
            <a:r>
              <a:rPr lang="en-US" sz="2400" i="1" dirty="0"/>
              <a:t>crawl, create or search </a:t>
            </a:r>
            <a:r>
              <a:rPr lang="en-US" sz="2400" dirty="0"/>
              <a:t>a </a:t>
            </a:r>
            <a:r>
              <a:rPr lang="en-US" sz="2400" i="1" dirty="0"/>
              <a:t>multi-terabyte index</a:t>
            </a:r>
            <a:r>
              <a:rPr lang="en-US" sz="2400" dirty="0"/>
              <a:t>, its </a:t>
            </a:r>
            <a:r>
              <a:rPr lang="en-US" sz="2400" i="1" dirty="0"/>
              <a:t>features</a:t>
            </a:r>
            <a:r>
              <a:rPr lang="en-US" sz="2400" dirty="0"/>
              <a:t> and </a:t>
            </a:r>
            <a:r>
              <a:rPr lang="en-US" sz="2400" i="1" dirty="0"/>
              <a:t>result quality</a:t>
            </a:r>
            <a:r>
              <a:rPr lang="en-US" sz="2400" dirty="0"/>
              <a:t> against the engines created by the </a:t>
            </a:r>
            <a:r>
              <a:rPr lang="en-US" sz="2400" i="1" dirty="0"/>
              <a:t>other teams</a:t>
            </a:r>
            <a:r>
              <a:rPr lang="en-US" sz="2400" dirty="0"/>
              <a:t>.</a:t>
            </a:r>
          </a:p>
        </p:txBody>
      </p:sp>
      <p:sp>
        <p:nvSpPr>
          <p:cNvPr id="5" name="Slide Number Placeholder 4">
            <a:extLst>
              <a:ext uri="{FF2B5EF4-FFF2-40B4-BE49-F238E27FC236}">
                <a16:creationId xmlns:a16="http://schemas.microsoft.com/office/drawing/2014/main" id="{636BEDC8-D4EF-45BA-A50B-685FE4F3C96E}"/>
              </a:ext>
            </a:extLst>
          </p:cNvPr>
          <p:cNvSpPr>
            <a:spLocks noGrp="1"/>
          </p:cNvSpPr>
          <p:nvPr>
            <p:ph type="sldNum" sz="quarter" idx="12"/>
          </p:nvPr>
        </p:nvSpPr>
        <p:spPr/>
        <p:txBody>
          <a:bodyPr/>
          <a:lstStyle/>
          <a:p>
            <a:fld id="{F8D59B09-23C8-46BA-B508-CE17BADF421E}" type="slidenum">
              <a:rPr lang="en-US" smtClean="0"/>
              <a:pPr/>
              <a:t>16</a:t>
            </a:fld>
            <a:endParaRPr lang="en-US"/>
          </a:p>
        </p:txBody>
      </p:sp>
    </p:spTree>
    <p:extLst>
      <p:ext uri="{BB962C8B-B14F-4D97-AF65-F5344CB8AC3E}">
        <p14:creationId xmlns:p14="http://schemas.microsoft.com/office/powerpoint/2010/main" val="854438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5A497-8390-4A6E-BC32-5C5492FC5525}"/>
              </a:ext>
            </a:extLst>
          </p:cNvPr>
          <p:cNvSpPr>
            <a:spLocks noGrp="1"/>
          </p:cNvSpPr>
          <p:nvPr>
            <p:ph type="title"/>
          </p:nvPr>
        </p:nvSpPr>
        <p:spPr/>
        <p:txBody>
          <a:bodyPr>
            <a:normAutofit/>
          </a:bodyPr>
          <a:lstStyle/>
          <a:p>
            <a:r>
              <a:rPr lang="en-US" dirty="0"/>
              <a:t>Your individual grade on the project</a:t>
            </a:r>
          </a:p>
        </p:txBody>
      </p:sp>
      <p:sp>
        <p:nvSpPr>
          <p:cNvPr id="3" name="Content Placeholder 2">
            <a:extLst>
              <a:ext uri="{FF2B5EF4-FFF2-40B4-BE49-F238E27FC236}">
                <a16:creationId xmlns:a16="http://schemas.microsoft.com/office/drawing/2014/main" id="{71A81390-21FA-41E6-9F7B-BCEF19D2FD97}"/>
              </a:ext>
            </a:extLst>
          </p:cNvPr>
          <p:cNvSpPr>
            <a:spLocks noGrp="1"/>
          </p:cNvSpPr>
          <p:nvPr>
            <p:ph idx="1"/>
          </p:nvPr>
        </p:nvSpPr>
        <p:spPr>
          <a:xfrm>
            <a:off x="708338" y="1600200"/>
            <a:ext cx="7978462" cy="4525963"/>
          </a:xfrm>
        </p:spPr>
        <p:txBody>
          <a:bodyPr>
            <a:normAutofit/>
          </a:bodyPr>
          <a:lstStyle/>
          <a:p>
            <a:pPr marL="0" indent="0">
              <a:buNone/>
            </a:pPr>
            <a:r>
              <a:rPr lang="en-US" dirty="0"/>
              <a:t>Your individual grade on the project will be based on:</a:t>
            </a:r>
          </a:p>
          <a:p>
            <a:pPr marL="457200" indent="-457200">
              <a:buFont typeface="+mj-lt"/>
              <a:buAutoNum type="arabicPeriod"/>
            </a:pPr>
            <a:r>
              <a:rPr lang="en-US" dirty="0"/>
              <a:t>The number of lines of code you contribute relative to others on your team and in the class.</a:t>
            </a:r>
          </a:p>
          <a:p>
            <a:pPr marL="457200" indent="-457200">
              <a:buFont typeface="+mj-lt"/>
              <a:buAutoNum type="arabicPeriod"/>
            </a:pPr>
            <a:r>
              <a:rPr lang="en-US" sz="2400" dirty="0"/>
              <a:t>A survey of your teammates asking them to rate your </a:t>
            </a:r>
            <a:r>
              <a:rPr lang="en-US" dirty="0"/>
              <a:t>contribution and performance.</a:t>
            </a:r>
            <a:endParaRPr lang="en-US" sz="2400" dirty="0"/>
          </a:p>
        </p:txBody>
      </p:sp>
      <p:sp>
        <p:nvSpPr>
          <p:cNvPr id="5" name="Slide Number Placeholder 4">
            <a:extLst>
              <a:ext uri="{FF2B5EF4-FFF2-40B4-BE49-F238E27FC236}">
                <a16:creationId xmlns:a16="http://schemas.microsoft.com/office/drawing/2014/main" id="{678237BF-1338-4A5F-8A7F-CE325219186D}"/>
              </a:ext>
            </a:extLst>
          </p:cNvPr>
          <p:cNvSpPr>
            <a:spLocks noGrp="1"/>
          </p:cNvSpPr>
          <p:nvPr>
            <p:ph type="sldNum" sz="quarter" idx="12"/>
          </p:nvPr>
        </p:nvSpPr>
        <p:spPr/>
        <p:txBody>
          <a:bodyPr/>
          <a:lstStyle/>
          <a:p>
            <a:fld id="{F8D59B09-23C8-46BA-B508-CE17BADF421E}" type="slidenum">
              <a:rPr lang="en-US" smtClean="0"/>
              <a:pPr/>
              <a:t>17</a:t>
            </a:fld>
            <a:endParaRPr lang="en-US"/>
          </a:p>
        </p:txBody>
      </p:sp>
    </p:spTree>
    <p:extLst>
      <p:ext uri="{BB962C8B-B14F-4D97-AF65-F5344CB8AC3E}">
        <p14:creationId xmlns:p14="http://schemas.microsoft.com/office/powerpoint/2010/main" val="3474163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FAF7C-AFA7-FE2B-4D93-98AFFEDB1CBF}"/>
              </a:ext>
            </a:extLst>
          </p:cNvPr>
          <p:cNvSpPr>
            <a:spLocks noGrp="1"/>
          </p:cNvSpPr>
          <p:nvPr>
            <p:ph type="title"/>
          </p:nvPr>
        </p:nvSpPr>
        <p:spPr/>
        <p:txBody>
          <a:bodyPr/>
          <a:lstStyle/>
          <a:p>
            <a:r>
              <a:rPr lang="en-US" dirty="0"/>
              <a:t>Your first homework</a:t>
            </a:r>
          </a:p>
        </p:txBody>
      </p:sp>
      <p:sp>
        <p:nvSpPr>
          <p:cNvPr id="3" name="Content Placeholder 2">
            <a:extLst>
              <a:ext uri="{FF2B5EF4-FFF2-40B4-BE49-F238E27FC236}">
                <a16:creationId xmlns:a16="http://schemas.microsoft.com/office/drawing/2014/main" id="{1AF25CC1-4FF6-C085-B17D-3A12D5A1CD00}"/>
              </a:ext>
            </a:extLst>
          </p:cNvPr>
          <p:cNvSpPr>
            <a:spLocks noGrp="1"/>
          </p:cNvSpPr>
          <p:nvPr>
            <p:ph idx="1"/>
          </p:nvPr>
        </p:nvSpPr>
        <p:spPr/>
        <p:txBody>
          <a:bodyPr/>
          <a:lstStyle/>
          <a:p>
            <a:r>
              <a:rPr lang="en-US" dirty="0"/>
              <a:t>This weekend:</a:t>
            </a:r>
          </a:p>
          <a:p>
            <a:pPr marL="457200" indent="-457200">
              <a:buAutoNum type="arabicPeriod"/>
            </a:pPr>
            <a:r>
              <a:rPr lang="en-US" dirty="0"/>
              <a:t>Write a short introduction of yourself with a recent picture.</a:t>
            </a:r>
          </a:p>
          <a:p>
            <a:pPr marL="457200" indent="-457200">
              <a:buAutoNum type="arabicPeriod"/>
            </a:pPr>
            <a:r>
              <a:rPr lang="en-US" dirty="0"/>
              <a:t>A coding problem, </a:t>
            </a:r>
            <a:r>
              <a:rPr lang="en-US" dirty="0" err="1"/>
              <a:t>MostPositivedSubsequence</a:t>
            </a:r>
            <a:r>
              <a:rPr lang="en-US" dirty="0"/>
              <a:t>( ).  You’ll submit your code to the autograder and upload a screenshot of your debugger.</a:t>
            </a:r>
          </a:p>
          <a:p>
            <a:pPr marL="457200" indent="-457200">
              <a:buAutoNum type="arabicPeriod"/>
            </a:pPr>
            <a:r>
              <a:rPr lang="en-US" dirty="0"/>
              <a:t>This is the only coding homework you’ll have to do alone.</a:t>
            </a:r>
          </a:p>
        </p:txBody>
      </p:sp>
      <p:sp>
        <p:nvSpPr>
          <p:cNvPr id="4" name="Slide Number Placeholder 3">
            <a:extLst>
              <a:ext uri="{FF2B5EF4-FFF2-40B4-BE49-F238E27FC236}">
                <a16:creationId xmlns:a16="http://schemas.microsoft.com/office/drawing/2014/main" id="{FF2E8059-A53B-BD81-5F7F-D7D60CE85E6F}"/>
              </a:ext>
            </a:extLst>
          </p:cNvPr>
          <p:cNvSpPr>
            <a:spLocks noGrp="1"/>
          </p:cNvSpPr>
          <p:nvPr>
            <p:ph type="sldNum" sz="quarter" idx="12"/>
          </p:nvPr>
        </p:nvSpPr>
        <p:spPr/>
        <p:txBody>
          <a:bodyPr/>
          <a:lstStyle/>
          <a:p>
            <a:fld id="{F8D59B09-23C8-46BA-B508-CE17BADF421E}" type="slidenum">
              <a:rPr lang="en-US" smtClean="0"/>
              <a:pPr/>
              <a:t>18</a:t>
            </a:fld>
            <a:endParaRPr lang="en-US"/>
          </a:p>
        </p:txBody>
      </p:sp>
    </p:spTree>
    <p:extLst>
      <p:ext uri="{BB962C8B-B14F-4D97-AF65-F5344CB8AC3E}">
        <p14:creationId xmlns:p14="http://schemas.microsoft.com/office/powerpoint/2010/main" val="880952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C407-446B-4C60-A82F-69B4DD961F43}"/>
              </a:ext>
            </a:extLst>
          </p:cNvPr>
          <p:cNvSpPr>
            <a:spLocks noGrp="1"/>
          </p:cNvSpPr>
          <p:nvPr>
            <p:ph type="title"/>
          </p:nvPr>
        </p:nvSpPr>
        <p:spPr/>
        <p:txBody>
          <a:bodyPr>
            <a:normAutofit/>
          </a:bodyPr>
          <a:lstStyle/>
          <a:p>
            <a:r>
              <a:rPr lang="en-US" sz="3200" dirty="0"/>
              <a:t>HW1 </a:t>
            </a:r>
            <a:r>
              <a:rPr lang="en-US" sz="3200" dirty="0" err="1"/>
              <a:t>MostPositiveSubsequence</a:t>
            </a:r>
            <a:r>
              <a:rPr lang="en-US" sz="3200" dirty="0"/>
              <a:t>( )</a:t>
            </a:r>
          </a:p>
        </p:txBody>
      </p:sp>
      <p:sp>
        <p:nvSpPr>
          <p:cNvPr id="3" name="Content Placeholder 2">
            <a:extLst>
              <a:ext uri="{FF2B5EF4-FFF2-40B4-BE49-F238E27FC236}">
                <a16:creationId xmlns:a16="http://schemas.microsoft.com/office/drawing/2014/main" id="{8D43F8B1-B0B9-48FF-B181-DE5D479DC776}"/>
              </a:ext>
            </a:extLst>
          </p:cNvPr>
          <p:cNvSpPr>
            <a:spLocks noGrp="1"/>
          </p:cNvSpPr>
          <p:nvPr>
            <p:ph idx="1"/>
          </p:nvPr>
        </p:nvSpPr>
        <p:spPr>
          <a:xfrm>
            <a:off x="964276" y="1600200"/>
            <a:ext cx="7148946" cy="4525963"/>
          </a:xfrm>
        </p:spPr>
        <p:txBody>
          <a:bodyPr/>
          <a:lstStyle/>
          <a:p>
            <a:pPr marL="0" indent="0">
              <a:buNone/>
            </a:pPr>
            <a:r>
              <a:rPr lang="en-US" sz="2400" dirty="0"/>
              <a:t>Write a C++ function that can scan a sequence of N integers in an array A, returning the sum and the left and right indices of the most positive subsequence.</a:t>
            </a:r>
          </a:p>
          <a:p>
            <a:pPr marL="0" indent="0">
              <a:buNone/>
            </a:pPr>
            <a:endParaRPr lang="en-US" sz="2400" dirty="0"/>
          </a:p>
          <a:p>
            <a:pPr marL="0" indent="0">
              <a:buNone/>
            </a:pPr>
            <a:r>
              <a:rPr lang="en-US" sz="2400" dirty="0"/>
              <a:t>For example, for the sequence</a:t>
            </a:r>
          </a:p>
          <a:p>
            <a:pPr marL="0" indent="0">
              <a:buNone/>
            </a:pPr>
            <a:endParaRPr lang="en-US" sz="2400" dirty="0"/>
          </a:p>
          <a:p>
            <a:pPr marL="0" indent="0">
              <a:buNone/>
            </a:pPr>
            <a:r>
              <a:rPr lang="en-US" sz="2400" dirty="0"/>
              <a:t>	{ -1, 3, 5, 6, -2, -4, 1, 7, -15, 12, 7, -5 }</a:t>
            </a:r>
          </a:p>
          <a:p>
            <a:pPr marL="0" indent="0">
              <a:buNone/>
            </a:pPr>
            <a:r>
              <a:rPr lang="en-US" sz="1400" dirty="0"/>
              <a:t>                               0    1      2      3       4       5      6     7           8         9    10      11</a:t>
            </a:r>
          </a:p>
          <a:p>
            <a:pPr marL="0" indent="0">
              <a:buNone/>
            </a:pPr>
            <a:endParaRPr lang="en-US" sz="1400" dirty="0"/>
          </a:p>
          <a:p>
            <a:pPr marL="0" indent="0">
              <a:buNone/>
            </a:pPr>
            <a:r>
              <a:rPr lang="en-US" sz="2400" dirty="0"/>
              <a:t>the best sum = 20, left = 1, right = 10.</a:t>
            </a:r>
          </a:p>
          <a:p>
            <a:pPr marL="0" indent="0">
              <a:buNone/>
            </a:pPr>
            <a:endParaRPr lang="en-US" dirty="0"/>
          </a:p>
        </p:txBody>
      </p:sp>
      <p:sp>
        <p:nvSpPr>
          <p:cNvPr id="4" name="Rectangle: Rounded Corners 3">
            <a:extLst>
              <a:ext uri="{FF2B5EF4-FFF2-40B4-BE49-F238E27FC236}">
                <a16:creationId xmlns:a16="http://schemas.microsoft.com/office/drawing/2014/main" id="{62D762FF-1E0C-4839-B193-935C116D0F52}"/>
              </a:ext>
            </a:extLst>
          </p:cNvPr>
          <p:cNvSpPr/>
          <p:nvPr/>
        </p:nvSpPr>
        <p:spPr>
          <a:xfrm>
            <a:off x="2430967" y="4049486"/>
            <a:ext cx="3654148" cy="79465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7FFC3BD4-E29C-4175-BA27-ACF5766AA291}"/>
              </a:ext>
            </a:extLst>
          </p:cNvPr>
          <p:cNvSpPr>
            <a:spLocks noGrp="1"/>
          </p:cNvSpPr>
          <p:nvPr>
            <p:ph type="sldNum" sz="quarter" idx="12"/>
          </p:nvPr>
        </p:nvSpPr>
        <p:spPr/>
        <p:txBody>
          <a:bodyPr/>
          <a:lstStyle/>
          <a:p>
            <a:fld id="{F8D59B09-23C8-46BA-B508-CE17BADF421E}" type="slidenum">
              <a:rPr lang="en-US" smtClean="0"/>
              <a:pPr/>
              <a:t>19</a:t>
            </a:fld>
            <a:endParaRPr lang="en-US"/>
          </a:p>
        </p:txBody>
      </p:sp>
    </p:spTree>
    <p:extLst>
      <p:ext uri="{BB962C8B-B14F-4D97-AF65-F5344CB8AC3E}">
        <p14:creationId xmlns:p14="http://schemas.microsoft.com/office/powerpoint/2010/main" val="91522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A7E2C4-C0D3-422D-8C47-FAA5326AC351}"/>
              </a:ext>
            </a:extLst>
          </p:cNvPr>
          <p:cNvSpPr>
            <a:spLocks noGrp="1"/>
          </p:cNvSpPr>
          <p:nvPr>
            <p:ph idx="1"/>
          </p:nvPr>
        </p:nvSpPr>
        <p:spPr>
          <a:xfrm>
            <a:off x="457200" y="1634067"/>
            <a:ext cx="8229600" cy="4824921"/>
          </a:xfrm>
        </p:spPr>
        <p:txBody>
          <a:bodyPr>
            <a:normAutofit lnSpcReduction="10000"/>
          </a:bodyPr>
          <a:lstStyle/>
          <a:p>
            <a:pPr marL="514350" lvl="0" indent="-514350">
              <a:spcBef>
                <a:spcPts val="1500"/>
              </a:spcBef>
              <a:buFont typeface="+mj-lt"/>
              <a:buAutoNum type="arabicPeriod"/>
            </a:pPr>
            <a:r>
              <a:rPr lang="en-US" sz="2400" dirty="0"/>
              <a:t>Due Sunday, January 12, 2025.</a:t>
            </a:r>
          </a:p>
          <a:p>
            <a:pPr marL="514350" lvl="0" indent="-514350">
              <a:spcBef>
                <a:spcPts val="1500"/>
              </a:spcBef>
              <a:buFont typeface="+mj-lt"/>
              <a:buAutoNum type="arabicPeriod"/>
            </a:pPr>
            <a:r>
              <a:rPr lang="en-US" sz="2400" dirty="0"/>
              <a:t>Write and submit two C++ files to the autograder.</a:t>
            </a:r>
          </a:p>
          <a:p>
            <a:pPr marL="914400" lvl="1" indent="-514350">
              <a:spcBef>
                <a:spcPts val="1500"/>
              </a:spcBef>
              <a:buFont typeface="+mj-lt"/>
              <a:buAutoNum type="alphaLcPeriod"/>
            </a:pPr>
            <a:r>
              <a:rPr lang="en-US" sz="2400" dirty="0"/>
              <a:t>MostPositiveSubsequence.cpp, containing your implementation of the </a:t>
            </a:r>
            <a:r>
              <a:rPr lang="en-US" sz="2400" dirty="0" err="1"/>
              <a:t>MostPositiveSubSequence</a:t>
            </a:r>
            <a:r>
              <a:rPr lang="en-US" sz="2400" dirty="0"/>
              <a:t>( ) function.</a:t>
            </a:r>
          </a:p>
          <a:p>
            <a:pPr marL="914400" lvl="1" indent="-514350">
              <a:spcBef>
                <a:spcPts val="1500"/>
              </a:spcBef>
              <a:buFont typeface="+mj-lt"/>
              <a:buAutoNum type="alphaLcPeriod"/>
            </a:pPr>
            <a:r>
              <a:rPr lang="en-US" sz="2400" dirty="0"/>
              <a:t>BestSubsequence.cpp, containing a simple main( ) routine that takes a sequence on the command line an argv and reports the results.</a:t>
            </a:r>
          </a:p>
          <a:p>
            <a:pPr marL="514350" indent="-514350">
              <a:spcBef>
                <a:spcPts val="1500"/>
              </a:spcBef>
              <a:buFont typeface="+mj-lt"/>
              <a:buAutoNum type="arabicPeriod"/>
            </a:pPr>
            <a:r>
              <a:rPr lang="en-US" sz="2400" dirty="0"/>
              <a:t>You must also demonstrate that you can build and debug it </a:t>
            </a:r>
            <a:r>
              <a:rPr lang="en-US" sz="2400" i="1" dirty="0"/>
              <a:t>with a graphical debugger</a:t>
            </a:r>
            <a:r>
              <a:rPr lang="en-US" sz="2400" dirty="0"/>
              <a:t> by uploading a screenshot showing you stepping through your code.</a:t>
            </a:r>
          </a:p>
        </p:txBody>
      </p:sp>
      <p:sp>
        <p:nvSpPr>
          <p:cNvPr id="4" name="Slide Number Placeholder 3">
            <a:extLst>
              <a:ext uri="{FF2B5EF4-FFF2-40B4-BE49-F238E27FC236}">
                <a16:creationId xmlns:a16="http://schemas.microsoft.com/office/drawing/2014/main" id="{6CA66017-C481-49C1-A0E0-AEAFC5EAC2C8}"/>
              </a:ext>
            </a:extLst>
          </p:cNvPr>
          <p:cNvSpPr>
            <a:spLocks noGrp="1"/>
          </p:cNvSpPr>
          <p:nvPr>
            <p:ph type="sldNum" sz="quarter" idx="12"/>
          </p:nvPr>
        </p:nvSpPr>
        <p:spPr/>
        <p:txBody>
          <a:bodyPr/>
          <a:lstStyle/>
          <a:p>
            <a:fld id="{F8D59B09-23C8-46BA-B508-CE17BADF421E}" type="slidenum">
              <a:rPr lang="en-US" smtClean="0"/>
              <a:pPr/>
              <a:t>20</a:t>
            </a:fld>
            <a:endParaRPr lang="en-US"/>
          </a:p>
        </p:txBody>
      </p:sp>
      <p:sp>
        <p:nvSpPr>
          <p:cNvPr id="7" name="Title 1">
            <a:extLst>
              <a:ext uri="{FF2B5EF4-FFF2-40B4-BE49-F238E27FC236}">
                <a16:creationId xmlns:a16="http://schemas.microsoft.com/office/drawing/2014/main" id="{B2AD15DF-D674-412F-8D45-EE4EDE937A4E}"/>
              </a:ext>
            </a:extLst>
          </p:cNvPr>
          <p:cNvSpPr>
            <a:spLocks noGrp="1"/>
          </p:cNvSpPr>
          <p:nvPr>
            <p:ph type="title"/>
          </p:nvPr>
        </p:nvSpPr>
        <p:spPr>
          <a:xfrm>
            <a:off x="457200" y="274638"/>
            <a:ext cx="8229600" cy="902229"/>
          </a:xfrm>
        </p:spPr>
        <p:txBody>
          <a:bodyPr>
            <a:normAutofit/>
          </a:bodyPr>
          <a:lstStyle/>
          <a:p>
            <a:r>
              <a:rPr lang="en-US" sz="3200" dirty="0"/>
              <a:t>HW1 </a:t>
            </a:r>
            <a:r>
              <a:rPr lang="en-US" sz="3200" dirty="0" err="1"/>
              <a:t>MostPositiveSubsequence</a:t>
            </a:r>
            <a:r>
              <a:rPr lang="en-US" sz="3200" dirty="0"/>
              <a:t>( )</a:t>
            </a:r>
          </a:p>
        </p:txBody>
      </p:sp>
    </p:spTree>
    <p:extLst>
      <p:ext uri="{BB962C8B-B14F-4D97-AF65-F5344CB8AC3E}">
        <p14:creationId xmlns:p14="http://schemas.microsoft.com/office/powerpoint/2010/main" val="3817400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EED5E-82F0-4515-994E-24189A1B17DB}"/>
              </a:ext>
            </a:extLst>
          </p:cNvPr>
          <p:cNvSpPr>
            <a:spLocks noGrp="1"/>
          </p:cNvSpPr>
          <p:nvPr>
            <p:ph type="title"/>
          </p:nvPr>
        </p:nvSpPr>
        <p:spPr/>
        <p:txBody>
          <a:bodyPr/>
          <a:lstStyle/>
          <a:p>
            <a:r>
              <a:rPr lang="en-US" dirty="0"/>
              <a:t>General rules for homework</a:t>
            </a:r>
          </a:p>
        </p:txBody>
      </p:sp>
      <p:sp>
        <p:nvSpPr>
          <p:cNvPr id="3" name="Content Placeholder 2">
            <a:extLst>
              <a:ext uri="{FF2B5EF4-FFF2-40B4-BE49-F238E27FC236}">
                <a16:creationId xmlns:a16="http://schemas.microsoft.com/office/drawing/2014/main" id="{B05A8986-81F0-474C-858F-282FA5F1363A}"/>
              </a:ext>
            </a:extLst>
          </p:cNvPr>
          <p:cNvSpPr>
            <a:spLocks noGrp="1"/>
          </p:cNvSpPr>
          <p:nvPr>
            <p:ph idx="1"/>
          </p:nvPr>
        </p:nvSpPr>
        <p:spPr>
          <a:xfrm>
            <a:off x="635000" y="1600200"/>
            <a:ext cx="8051800" cy="4525963"/>
          </a:xfrm>
        </p:spPr>
        <p:txBody>
          <a:bodyPr>
            <a:normAutofit/>
          </a:bodyPr>
          <a:lstStyle/>
          <a:p>
            <a:pPr marL="0" lvl="0" indent="0">
              <a:spcBef>
                <a:spcPts val="1500"/>
              </a:spcBef>
              <a:buNone/>
            </a:pPr>
            <a:r>
              <a:rPr lang="en-US" sz="2400" dirty="0"/>
              <a:t>Unless otherwise specified:</a:t>
            </a:r>
          </a:p>
          <a:p>
            <a:pPr marL="514350" lvl="0" indent="-514350">
              <a:spcBef>
                <a:spcPts val="1500"/>
              </a:spcBef>
              <a:buFont typeface="+mj-lt"/>
              <a:buAutoNum type="arabicPeriod"/>
            </a:pPr>
            <a:r>
              <a:rPr lang="en-US" sz="2400" dirty="0"/>
              <a:t>You must solve it on your own or as a registered group.</a:t>
            </a:r>
          </a:p>
          <a:p>
            <a:pPr marL="514350" lvl="0" indent="-514350">
              <a:spcBef>
                <a:spcPts val="1500"/>
              </a:spcBef>
              <a:buFont typeface="+mj-lt"/>
              <a:buAutoNum type="arabicPeriod"/>
            </a:pPr>
            <a:r>
              <a:rPr lang="en-US" dirty="0"/>
              <a:t>Do not use AI to do your work for you.</a:t>
            </a:r>
          </a:p>
          <a:p>
            <a:pPr marL="514350" lvl="0" indent="-514350">
              <a:spcBef>
                <a:spcPts val="1500"/>
              </a:spcBef>
              <a:buFont typeface="+mj-lt"/>
              <a:buAutoNum type="arabicPeriod"/>
            </a:pPr>
            <a:r>
              <a:rPr lang="en-US" sz="2400" dirty="0"/>
              <a:t>You are to make good choices anywhere you find the spec ambiguous and you will be judged on them.</a:t>
            </a:r>
          </a:p>
          <a:p>
            <a:pPr marL="514350" lvl="0" indent="-514350">
              <a:spcBef>
                <a:spcPts val="1500"/>
              </a:spcBef>
              <a:buFont typeface="+mj-lt"/>
              <a:buAutoNum type="arabicPeriod"/>
            </a:pPr>
            <a:r>
              <a:rPr lang="en-US" sz="2400" dirty="0"/>
              <a:t>You may not discuss it with others or use the internet or other resources to help.</a:t>
            </a:r>
          </a:p>
          <a:p>
            <a:pPr marL="0" indent="0">
              <a:buNone/>
            </a:pPr>
            <a:endParaRPr lang="en-US" sz="2400" dirty="0"/>
          </a:p>
        </p:txBody>
      </p:sp>
      <p:sp>
        <p:nvSpPr>
          <p:cNvPr id="5" name="Slide Number Placeholder 4">
            <a:extLst>
              <a:ext uri="{FF2B5EF4-FFF2-40B4-BE49-F238E27FC236}">
                <a16:creationId xmlns:a16="http://schemas.microsoft.com/office/drawing/2014/main" id="{2251E191-B00B-4924-A18B-2B0598292EBD}"/>
              </a:ext>
            </a:extLst>
          </p:cNvPr>
          <p:cNvSpPr>
            <a:spLocks noGrp="1"/>
          </p:cNvSpPr>
          <p:nvPr>
            <p:ph type="sldNum" sz="quarter" idx="12"/>
          </p:nvPr>
        </p:nvSpPr>
        <p:spPr/>
        <p:txBody>
          <a:bodyPr/>
          <a:lstStyle/>
          <a:p>
            <a:fld id="{F8D59B09-23C8-46BA-B508-CE17BADF421E}" type="slidenum">
              <a:rPr lang="en-US" smtClean="0"/>
              <a:pPr/>
              <a:t>21</a:t>
            </a:fld>
            <a:endParaRPr lang="en-US"/>
          </a:p>
        </p:txBody>
      </p:sp>
    </p:spTree>
    <p:extLst>
      <p:ext uri="{BB962C8B-B14F-4D97-AF65-F5344CB8AC3E}">
        <p14:creationId xmlns:p14="http://schemas.microsoft.com/office/powerpoint/2010/main" val="920623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957B0-52CF-4A5C-B676-74CF352802BF}"/>
              </a:ext>
            </a:extLst>
          </p:cNvPr>
          <p:cNvSpPr>
            <a:spLocks noGrp="1"/>
          </p:cNvSpPr>
          <p:nvPr>
            <p:ph type="title"/>
          </p:nvPr>
        </p:nvSpPr>
        <p:spPr/>
        <p:txBody>
          <a:bodyPr/>
          <a:lstStyle/>
          <a:p>
            <a:r>
              <a:rPr lang="en-US" dirty="0"/>
              <a:t>Textbooks</a:t>
            </a:r>
          </a:p>
        </p:txBody>
      </p:sp>
      <p:pic>
        <p:nvPicPr>
          <p:cNvPr id="4" name="Content Placeholder 3" descr="https://images-na.ssl-images-amazon.com/images/I/51N86DGy04L._SX442_BO1,204,203,200_.jpg">
            <a:extLst>
              <a:ext uri="{FF2B5EF4-FFF2-40B4-BE49-F238E27FC236}">
                <a16:creationId xmlns:a16="http://schemas.microsoft.com/office/drawing/2014/main" id="{E76C92F5-8B2B-4C4E-B192-B34A2FBD7291}"/>
              </a:ext>
            </a:extLst>
          </p:cNvPr>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81833" y="1539057"/>
            <a:ext cx="3832225" cy="4315568"/>
          </a:xfrm>
          <a:prstGeom prst="rect">
            <a:avLst/>
          </a:prstGeom>
          <a:noFill/>
          <a:ln>
            <a:noFill/>
          </a:ln>
        </p:spPr>
      </p:pic>
      <p:sp>
        <p:nvSpPr>
          <p:cNvPr id="9" name="TextBox 8">
            <a:extLst>
              <a:ext uri="{FF2B5EF4-FFF2-40B4-BE49-F238E27FC236}">
                <a16:creationId xmlns:a16="http://schemas.microsoft.com/office/drawing/2014/main" id="{DF0CDBA1-C1A8-4A39-9142-585E30000ACE}"/>
              </a:ext>
            </a:extLst>
          </p:cNvPr>
          <p:cNvSpPr txBox="1"/>
          <p:nvPr/>
        </p:nvSpPr>
        <p:spPr>
          <a:xfrm>
            <a:off x="4713316" y="1604356"/>
            <a:ext cx="3973484" cy="3447098"/>
          </a:xfrm>
          <a:prstGeom prst="rect">
            <a:avLst/>
          </a:prstGeom>
          <a:noFill/>
        </p:spPr>
        <p:txBody>
          <a:bodyPr wrap="square" rtlCol="0">
            <a:spAutoFit/>
          </a:bodyPr>
          <a:lstStyle/>
          <a:p>
            <a:r>
              <a:rPr lang="en-US" sz="2000" i="1" dirty="0"/>
              <a:t>Information Retrieval: Implementing and Evaluating Search Engines</a:t>
            </a:r>
          </a:p>
          <a:p>
            <a:r>
              <a:rPr lang="en-US" sz="2000" dirty="0"/>
              <a:t>Reprint edition (February 12, 2016)</a:t>
            </a:r>
          </a:p>
          <a:p>
            <a:r>
              <a:rPr lang="en-US" sz="2000" dirty="0"/>
              <a:t>Stefan </a:t>
            </a:r>
            <a:r>
              <a:rPr lang="en-US" sz="2000" dirty="0" err="1"/>
              <a:t>Büttcher</a:t>
            </a:r>
            <a:r>
              <a:rPr lang="en-US" sz="2000" dirty="0"/>
              <a:t>, Charles L.A. Clarke, Gordon V. Cormack</a:t>
            </a:r>
          </a:p>
          <a:p>
            <a:r>
              <a:rPr lang="en-US" sz="2000" dirty="0"/>
              <a:t>The MIT Press</a:t>
            </a:r>
          </a:p>
          <a:p>
            <a:r>
              <a:rPr lang="en-US" sz="2000" dirty="0"/>
              <a:t>ISBN 978-0262528870</a:t>
            </a:r>
          </a:p>
          <a:p>
            <a:endParaRPr lang="en-US" sz="2000" dirty="0"/>
          </a:p>
          <a:p>
            <a:r>
              <a:rPr lang="en-US" sz="2000" dirty="0"/>
              <a:t>There’s a PDF posted on Canvas.</a:t>
            </a:r>
          </a:p>
          <a:p>
            <a:r>
              <a:rPr lang="en-US" sz="2000" dirty="0"/>
              <a:t>Read the first 6 chapters.</a:t>
            </a:r>
          </a:p>
          <a:p>
            <a:endParaRPr lang="en-US" dirty="0"/>
          </a:p>
        </p:txBody>
      </p:sp>
      <p:sp>
        <p:nvSpPr>
          <p:cNvPr id="5" name="Slide Number Placeholder 4">
            <a:extLst>
              <a:ext uri="{FF2B5EF4-FFF2-40B4-BE49-F238E27FC236}">
                <a16:creationId xmlns:a16="http://schemas.microsoft.com/office/drawing/2014/main" id="{E1CC52EE-87B9-43A4-935E-251871AC7DB4}"/>
              </a:ext>
            </a:extLst>
          </p:cNvPr>
          <p:cNvSpPr>
            <a:spLocks noGrp="1"/>
          </p:cNvSpPr>
          <p:nvPr>
            <p:ph type="sldNum" sz="quarter" idx="12"/>
          </p:nvPr>
        </p:nvSpPr>
        <p:spPr/>
        <p:txBody>
          <a:bodyPr/>
          <a:lstStyle/>
          <a:p>
            <a:fld id="{F8D59B09-23C8-46BA-B508-CE17BADF421E}" type="slidenum">
              <a:rPr lang="en-US" smtClean="0"/>
              <a:pPr/>
              <a:t>22</a:t>
            </a:fld>
            <a:endParaRPr lang="en-US"/>
          </a:p>
        </p:txBody>
      </p:sp>
    </p:spTree>
    <p:extLst>
      <p:ext uri="{BB962C8B-B14F-4D97-AF65-F5344CB8AC3E}">
        <p14:creationId xmlns:p14="http://schemas.microsoft.com/office/powerpoint/2010/main" val="2790644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n-US" sz="3600" dirty="0"/>
              <a:t>All the work must be your own</a:t>
            </a:r>
          </a:p>
        </p:txBody>
      </p:sp>
      <p:sp>
        <p:nvSpPr>
          <p:cNvPr id="3" name="Content Placeholder 2"/>
          <p:cNvSpPr>
            <a:spLocks noGrp="1"/>
          </p:cNvSpPr>
          <p:nvPr>
            <p:ph idx="1"/>
          </p:nvPr>
        </p:nvSpPr>
        <p:spPr>
          <a:xfrm>
            <a:off x="685800" y="1676400"/>
            <a:ext cx="7924800" cy="4495800"/>
          </a:xfrm>
        </p:spPr>
        <p:txBody>
          <a:bodyPr>
            <a:noAutofit/>
          </a:bodyPr>
          <a:lstStyle/>
          <a:p>
            <a:pPr marL="514350" indent="-514350">
              <a:spcBef>
                <a:spcPts val="1200"/>
              </a:spcBef>
              <a:buFont typeface="+mj-lt"/>
              <a:buAutoNum type="arabicPeriod"/>
            </a:pPr>
            <a:r>
              <a:rPr lang="en-US" dirty="0"/>
              <a:t>Submitting work that’s not your own or attempting to deceive me will be reported for academic misconduct.</a:t>
            </a:r>
          </a:p>
          <a:p>
            <a:pPr marL="514350" indent="-514350">
              <a:spcBef>
                <a:spcPts val="1200"/>
              </a:spcBef>
              <a:buFont typeface="+mj-lt"/>
              <a:buAutoNum type="arabicPeriod"/>
            </a:pPr>
            <a:r>
              <a:rPr lang="en-US" dirty="0"/>
              <a:t>I’m good at spotting misconduct and very good at reporting it.</a:t>
            </a:r>
          </a:p>
          <a:p>
            <a:pPr marL="514350" indent="-514350">
              <a:spcBef>
                <a:spcPts val="1200"/>
              </a:spcBef>
              <a:buFont typeface="+mj-lt"/>
              <a:buAutoNum type="arabicPeriod"/>
            </a:pPr>
            <a:r>
              <a:rPr lang="en-US" dirty="0"/>
              <a:t>I do not give warnings.  I report everything.</a:t>
            </a:r>
          </a:p>
        </p:txBody>
      </p:sp>
      <p:sp>
        <p:nvSpPr>
          <p:cNvPr id="5" name="Slide Number Placeholder 4">
            <a:extLst>
              <a:ext uri="{FF2B5EF4-FFF2-40B4-BE49-F238E27FC236}">
                <a16:creationId xmlns:a16="http://schemas.microsoft.com/office/drawing/2014/main" id="{7A2EE523-5F6D-45CF-959C-EEC91A04F505}"/>
              </a:ext>
            </a:extLst>
          </p:cNvPr>
          <p:cNvSpPr>
            <a:spLocks noGrp="1"/>
          </p:cNvSpPr>
          <p:nvPr>
            <p:ph type="sldNum" sz="quarter" idx="12"/>
          </p:nvPr>
        </p:nvSpPr>
        <p:spPr/>
        <p:txBody>
          <a:bodyPr/>
          <a:lstStyle/>
          <a:p>
            <a:fld id="{F8D59B09-23C8-46BA-B508-CE17BADF421E}" type="slidenum">
              <a:rPr lang="en-US" smtClean="0"/>
              <a:pPr/>
              <a:t>23</a:t>
            </a:fld>
            <a:endParaRPr lang="en-US"/>
          </a:p>
        </p:txBody>
      </p:sp>
    </p:spTree>
    <p:extLst>
      <p:ext uri="{BB962C8B-B14F-4D97-AF65-F5344CB8AC3E}">
        <p14:creationId xmlns:p14="http://schemas.microsoft.com/office/powerpoint/2010/main" val="3798758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87DF6-2BEE-467A-B18D-8915F8AEFECF}"/>
              </a:ext>
            </a:extLst>
          </p:cNvPr>
          <p:cNvSpPr>
            <a:spLocks noGrp="1"/>
          </p:cNvSpPr>
          <p:nvPr>
            <p:ph type="title"/>
          </p:nvPr>
        </p:nvSpPr>
        <p:spPr/>
        <p:txBody>
          <a:bodyPr/>
          <a:lstStyle/>
          <a:p>
            <a:r>
              <a:rPr lang="en-US" dirty="0"/>
              <a:t>Where you’ll find stuff</a:t>
            </a:r>
          </a:p>
        </p:txBody>
      </p:sp>
      <p:sp>
        <p:nvSpPr>
          <p:cNvPr id="3" name="Content Placeholder 2">
            <a:extLst>
              <a:ext uri="{FF2B5EF4-FFF2-40B4-BE49-F238E27FC236}">
                <a16:creationId xmlns:a16="http://schemas.microsoft.com/office/drawing/2014/main" id="{472E7037-D6C0-4A31-AF40-2C7FB3B51008}"/>
              </a:ext>
            </a:extLst>
          </p:cNvPr>
          <p:cNvSpPr>
            <a:spLocks noGrp="1"/>
          </p:cNvSpPr>
          <p:nvPr>
            <p:ph idx="1"/>
          </p:nvPr>
        </p:nvSpPr>
        <p:spPr>
          <a:xfrm>
            <a:off x="1024466" y="1600200"/>
            <a:ext cx="7662333" cy="4525963"/>
          </a:xfrm>
        </p:spPr>
        <p:txBody>
          <a:bodyPr>
            <a:normAutofit/>
          </a:bodyPr>
          <a:lstStyle/>
          <a:p>
            <a:pPr marL="0" indent="0">
              <a:spcBef>
                <a:spcPts val="1800"/>
              </a:spcBef>
              <a:buNone/>
            </a:pPr>
            <a:r>
              <a:rPr lang="en-US" sz="2400" dirty="0"/>
              <a:t>Canvas for announcements, lecture recordings, files, individual and group homework assignments and grades.</a:t>
            </a:r>
          </a:p>
          <a:p>
            <a:pPr marL="0" indent="0">
              <a:spcBef>
                <a:spcPts val="1800"/>
              </a:spcBef>
              <a:buNone/>
            </a:pPr>
            <a:r>
              <a:rPr lang="en-US" sz="2400" dirty="0"/>
              <a:t>The autograder to test code submissions.</a:t>
            </a:r>
          </a:p>
          <a:p>
            <a:pPr marL="0" indent="0">
              <a:spcBef>
                <a:spcPts val="1800"/>
              </a:spcBef>
              <a:buNone/>
            </a:pPr>
            <a:r>
              <a:rPr lang="en-US" sz="2400" dirty="0" err="1"/>
              <a:t>EdStem</a:t>
            </a:r>
            <a:r>
              <a:rPr lang="en-US" sz="2400" dirty="0"/>
              <a:t> for questions and discussion.</a:t>
            </a:r>
          </a:p>
        </p:txBody>
      </p:sp>
      <p:sp>
        <p:nvSpPr>
          <p:cNvPr id="5" name="Slide Number Placeholder 4">
            <a:extLst>
              <a:ext uri="{FF2B5EF4-FFF2-40B4-BE49-F238E27FC236}">
                <a16:creationId xmlns:a16="http://schemas.microsoft.com/office/drawing/2014/main" id="{53839FE2-9F19-4910-A250-6C3FDFD24150}"/>
              </a:ext>
            </a:extLst>
          </p:cNvPr>
          <p:cNvSpPr>
            <a:spLocks noGrp="1"/>
          </p:cNvSpPr>
          <p:nvPr>
            <p:ph type="sldNum" sz="quarter" idx="12"/>
          </p:nvPr>
        </p:nvSpPr>
        <p:spPr/>
        <p:txBody>
          <a:bodyPr/>
          <a:lstStyle/>
          <a:p>
            <a:fld id="{F8D59B09-23C8-46BA-B508-CE17BADF421E}" type="slidenum">
              <a:rPr lang="en-US" smtClean="0"/>
              <a:pPr/>
              <a:t>24</a:t>
            </a:fld>
            <a:endParaRPr lang="en-US"/>
          </a:p>
        </p:txBody>
      </p:sp>
    </p:spTree>
    <p:extLst>
      <p:ext uri="{BB962C8B-B14F-4D97-AF65-F5344CB8AC3E}">
        <p14:creationId xmlns:p14="http://schemas.microsoft.com/office/powerpoint/2010/main" val="2561384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52FA4-6ABD-853C-301E-C3EE7D5D3F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D5367F-F069-8B4E-7291-221F5567D6E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2AE33F7-7DCE-830B-A0A8-A1D11A1E1F56}"/>
              </a:ext>
            </a:extLst>
          </p:cNvPr>
          <p:cNvSpPr>
            <a:spLocks noGrp="1"/>
          </p:cNvSpPr>
          <p:nvPr>
            <p:ph idx="1"/>
          </p:nvPr>
        </p:nvSpPr>
        <p:spPr/>
        <p:txBody>
          <a:bodyPr>
            <a:normAutofit/>
          </a:bodyPr>
          <a:lstStyle/>
          <a:p>
            <a:pPr marL="457200" indent="-457200">
              <a:buAutoNum type="arabicPeriod"/>
            </a:pPr>
            <a:r>
              <a:rPr lang="en-US" dirty="0">
                <a:solidFill>
                  <a:schemeClr val="bg1">
                    <a:lumMod val="65000"/>
                  </a:schemeClr>
                </a:solidFill>
              </a:rPr>
              <a:t>Course </a:t>
            </a:r>
            <a:r>
              <a:rPr lang="en-US" dirty="0" err="1">
                <a:solidFill>
                  <a:schemeClr val="bg1">
                    <a:lumMod val="65000"/>
                  </a:schemeClr>
                </a:solidFill>
              </a:rPr>
              <a:t>staffCourse</a:t>
            </a:r>
            <a:r>
              <a:rPr lang="en-US" dirty="0">
                <a:solidFill>
                  <a:schemeClr val="bg1">
                    <a:lumMod val="65000"/>
                  </a:schemeClr>
                </a:solidFill>
              </a:rPr>
              <a:t> organization</a:t>
            </a:r>
          </a:p>
          <a:p>
            <a:pPr marL="457200" indent="-457200">
              <a:buAutoNum type="arabicPeriod"/>
            </a:pPr>
            <a:r>
              <a:rPr lang="en-US" dirty="0">
                <a:solidFill>
                  <a:srgbClr val="C00000"/>
                </a:solidFill>
              </a:rPr>
              <a:t>Learning objectives</a:t>
            </a:r>
          </a:p>
          <a:p>
            <a:pPr marL="457200" indent="-457200">
              <a:buAutoNum type="arabicPeriod"/>
            </a:pPr>
            <a:r>
              <a:rPr lang="en-US" dirty="0"/>
              <a:t>System design</a:t>
            </a:r>
          </a:p>
          <a:p>
            <a:pPr marL="457200" indent="-457200">
              <a:buAutoNum type="arabicPeriod"/>
            </a:pPr>
            <a:r>
              <a:rPr lang="en-US" dirty="0"/>
              <a:t>The project</a:t>
            </a:r>
          </a:p>
          <a:p>
            <a:pPr marL="457200" indent="-457200">
              <a:buAutoNum type="arabicPeriod"/>
            </a:pPr>
            <a:r>
              <a:rPr lang="en-US" dirty="0"/>
              <a:t>Basic parts of a search engine</a:t>
            </a:r>
          </a:p>
          <a:p>
            <a:pPr marL="457200" indent="-457200">
              <a:buAutoNum type="arabicPeriod"/>
            </a:pPr>
            <a:r>
              <a:rPr lang="en-US" dirty="0"/>
              <a:t>Planning your engine</a:t>
            </a:r>
          </a:p>
          <a:p>
            <a:pPr marL="457200" indent="-457200">
              <a:buAutoNum type="arabicPeriod"/>
            </a:pPr>
            <a:r>
              <a:rPr lang="en-US" dirty="0"/>
              <a:t>Teamwork</a:t>
            </a:r>
          </a:p>
          <a:p>
            <a:pPr marL="457200" indent="-457200">
              <a:buAutoNum type="arabicPeriod"/>
            </a:pPr>
            <a:r>
              <a:rPr lang="en-US" dirty="0"/>
              <a:t>The world around us</a:t>
            </a:r>
          </a:p>
          <a:p>
            <a:pPr marL="457200" indent="-457200">
              <a:buAutoNum type="arabicPeriod"/>
            </a:pPr>
            <a:r>
              <a:rPr lang="en-US" dirty="0"/>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174CD04F-D01B-BDE6-B7EC-EB5F68F6AE94}"/>
              </a:ext>
            </a:extLst>
          </p:cNvPr>
          <p:cNvSpPr>
            <a:spLocks noGrp="1"/>
          </p:cNvSpPr>
          <p:nvPr>
            <p:ph type="sldNum" sz="quarter" idx="12"/>
          </p:nvPr>
        </p:nvSpPr>
        <p:spPr/>
        <p:txBody>
          <a:bodyPr/>
          <a:lstStyle/>
          <a:p>
            <a:fld id="{F8D59B09-23C8-46BA-B508-CE17BADF421E}" type="slidenum">
              <a:rPr lang="en-US" smtClean="0"/>
              <a:pPr/>
              <a:t>25</a:t>
            </a:fld>
            <a:endParaRPr lang="en-US"/>
          </a:p>
        </p:txBody>
      </p:sp>
    </p:spTree>
    <p:extLst>
      <p:ext uri="{BB962C8B-B14F-4D97-AF65-F5344CB8AC3E}">
        <p14:creationId xmlns:p14="http://schemas.microsoft.com/office/powerpoint/2010/main" val="22487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B40E3-532B-4DF1-90F2-25785947FBC0}"/>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1D9A8146-B918-4180-A50F-1D0D4F79B361}"/>
              </a:ext>
            </a:extLst>
          </p:cNvPr>
          <p:cNvSpPr>
            <a:spLocks noGrp="1"/>
          </p:cNvSpPr>
          <p:nvPr>
            <p:ph idx="1"/>
          </p:nvPr>
        </p:nvSpPr>
        <p:spPr>
          <a:xfrm>
            <a:off x="457200" y="1321806"/>
            <a:ext cx="8229600" cy="5057223"/>
          </a:xfrm>
        </p:spPr>
        <p:txBody>
          <a:bodyPr>
            <a:normAutofit/>
          </a:bodyPr>
          <a:lstStyle/>
          <a:p>
            <a:pPr marL="514350" lvl="0" indent="-514350">
              <a:spcBef>
                <a:spcPts val="1500"/>
              </a:spcBef>
              <a:buFont typeface="+mj-lt"/>
              <a:buAutoNum type="arabicPeriod"/>
            </a:pPr>
            <a:r>
              <a:rPr lang="en-US" dirty="0"/>
              <a:t>Ability to work on a team to design a large software project.</a:t>
            </a:r>
          </a:p>
          <a:p>
            <a:pPr marL="514350" lvl="0" indent="-514350">
              <a:spcBef>
                <a:spcPts val="1500"/>
              </a:spcBef>
              <a:buFont typeface="+mj-lt"/>
              <a:buAutoNum type="arabicPeriod"/>
            </a:pPr>
            <a:r>
              <a:rPr lang="en-US" dirty="0"/>
              <a:t>Learn how a search engine works.</a:t>
            </a:r>
          </a:p>
          <a:p>
            <a:pPr marL="514350" lvl="0" indent="-514350">
              <a:spcBef>
                <a:spcPts val="1500"/>
              </a:spcBef>
              <a:buFont typeface="+mj-lt"/>
              <a:buAutoNum type="arabicPeriod"/>
            </a:pPr>
            <a:r>
              <a:rPr lang="en-US" dirty="0"/>
              <a:t>Learn how to use low-level OS facilities.</a:t>
            </a:r>
          </a:p>
          <a:p>
            <a:pPr marL="514350" lvl="0" indent="-514350">
              <a:spcBef>
                <a:spcPts val="1500"/>
              </a:spcBef>
              <a:buFont typeface="+mj-lt"/>
              <a:buAutoNum type="arabicPeriod"/>
            </a:pPr>
            <a:r>
              <a:rPr lang="en-US" dirty="0"/>
              <a:t>Ability to create elegant, reliable code in C++.</a:t>
            </a:r>
          </a:p>
          <a:p>
            <a:pPr marL="514350" lvl="0" indent="-514350">
              <a:spcBef>
                <a:spcPts val="1500"/>
              </a:spcBef>
              <a:buFont typeface="+mj-lt"/>
              <a:buAutoNum type="arabicPeriod"/>
            </a:pPr>
            <a:r>
              <a:rPr lang="en-US" dirty="0"/>
              <a:t>How to distribute a system across multiple machines.</a:t>
            </a:r>
          </a:p>
          <a:p>
            <a:pPr marL="514350" lvl="0" indent="-514350">
              <a:spcBef>
                <a:spcPts val="1500"/>
              </a:spcBef>
              <a:buFont typeface="+mj-lt"/>
              <a:buAutoNum type="arabicPeriod"/>
            </a:pPr>
            <a:r>
              <a:rPr lang="en-US" dirty="0"/>
              <a:t>An appreciation of software as art.</a:t>
            </a:r>
          </a:p>
          <a:p>
            <a:pPr marL="514350" lvl="0" indent="-514350">
              <a:spcBef>
                <a:spcPts val="1500"/>
              </a:spcBef>
              <a:buFont typeface="+mj-lt"/>
              <a:buAutoNum type="arabicPeriod"/>
            </a:pPr>
            <a:r>
              <a:rPr lang="en-US" dirty="0"/>
              <a:t>The ability to communicate your results.</a:t>
            </a:r>
          </a:p>
          <a:p>
            <a:pPr marL="514350" lvl="0" indent="-514350">
              <a:spcBef>
                <a:spcPts val="1500"/>
              </a:spcBef>
              <a:buFont typeface="+mj-lt"/>
              <a:buAutoNum type="arabicPeriod"/>
            </a:pPr>
            <a:r>
              <a:rPr lang="en-US" dirty="0"/>
              <a:t>Exposure to other topics related to the practice of engineering.</a:t>
            </a:r>
          </a:p>
          <a:p>
            <a:pPr marL="0" indent="0">
              <a:buNone/>
            </a:pPr>
            <a:endParaRPr lang="en-US" dirty="0"/>
          </a:p>
        </p:txBody>
      </p:sp>
      <p:sp>
        <p:nvSpPr>
          <p:cNvPr id="5" name="Slide Number Placeholder 4">
            <a:extLst>
              <a:ext uri="{FF2B5EF4-FFF2-40B4-BE49-F238E27FC236}">
                <a16:creationId xmlns:a16="http://schemas.microsoft.com/office/drawing/2014/main" id="{CBFE63B3-EABF-4C78-8EB4-752DD71E30D7}"/>
              </a:ext>
            </a:extLst>
          </p:cNvPr>
          <p:cNvSpPr>
            <a:spLocks noGrp="1"/>
          </p:cNvSpPr>
          <p:nvPr>
            <p:ph type="sldNum" sz="quarter" idx="12"/>
          </p:nvPr>
        </p:nvSpPr>
        <p:spPr/>
        <p:txBody>
          <a:bodyPr/>
          <a:lstStyle/>
          <a:p>
            <a:fld id="{F8D59B09-23C8-46BA-B508-CE17BADF421E}" type="slidenum">
              <a:rPr lang="en-US" smtClean="0"/>
              <a:pPr/>
              <a:t>26</a:t>
            </a:fld>
            <a:endParaRPr lang="en-US"/>
          </a:p>
        </p:txBody>
      </p:sp>
    </p:spTree>
    <p:extLst>
      <p:ext uri="{BB962C8B-B14F-4D97-AF65-F5344CB8AC3E}">
        <p14:creationId xmlns:p14="http://schemas.microsoft.com/office/powerpoint/2010/main" val="3810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23B89-25F9-4551-8F49-C2B7FB7F1404}"/>
              </a:ext>
            </a:extLst>
          </p:cNvPr>
          <p:cNvSpPr>
            <a:spLocks noGrp="1"/>
          </p:cNvSpPr>
          <p:nvPr>
            <p:ph type="title"/>
          </p:nvPr>
        </p:nvSpPr>
        <p:spPr/>
        <p:txBody>
          <a:bodyPr/>
          <a:lstStyle/>
          <a:p>
            <a:r>
              <a:rPr lang="en-US" dirty="0"/>
              <a:t>Interwoven themes</a:t>
            </a:r>
          </a:p>
        </p:txBody>
      </p:sp>
      <p:sp>
        <p:nvSpPr>
          <p:cNvPr id="3" name="Content Placeholder 2">
            <a:extLst>
              <a:ext uri="{FF2B5EF4-FFF2-40B4-BE49-F238E27FC236}">
                <a16:creationId xmlns:a16="http://schemas.microsoft.com/office/drawing/2014/main" id="{D6FAACA6-2561-4E8D-B385-21C213961321}"/>
              </a:ext>
            </a:extLst>
          </p:cNvPr>
          <p:cNvSpPr>
            <a:spLocks noGrp="1"/>
          </p:cNvSpPr>
          <p:nvPr>
            <p:ph idx="1"/>
          </p:nvPr>
        </p:nvSpPr>
        <p:spPr>
          <a:xfrm>
            <a:off x="1404851" y="1600200"/>
            <a:ext cx="6733309" cy="4525963"/>
          </a:xfrm>
        </p:spPr>
        <p:txBody>
          <a:bodyPr>
            <a:normAutofit/>
          </a:bodyPr>
          <a:lstStyle/>
          <a:p>
            <a:pPr marL="514350" indent="-514350">
              <a:buFont typeface="+mj-lt"/>
              <a:buAutoNum type="arabicPeriod"/>
            </a:pPr>
            <a:r>
              <a:rPr lang="en-US" sz="2400" dirty="0"/>
              <a:t>What is system design?</a:t>
            </a:r>
          </a:p>
          <a:p>
            <a:pPr marL="514350" indent="-514350">
              <a:buFont typeface="+mj-lt"/>
              <a:buAutoNum type="arabicPeriod"/>
            </a:pPr>
            <a:r>
              <a:rPr lang="en-US" sz="2400" dirty="0"/>
              <a:t>What is a beautiful design?</a:t>
            </a:r>
          </a:p>
          <a:p>
            <a:pPr marL="514350" indent="-514350">
              <a:buFont typeface="+mj-lt"/>
              <a:buAutoNum type="arabicPeriod"/>
            </a:pPr>
            <a:r>
              <a:rPr lang="en-US" sz="2400" dirty="0"/>
              <a:t>How do you tackle a large project?</a:t>
            </a:r>
          </a:p>
          <a:p>
            <a:pPr marL="514350" indent="-514350">
              <a:buFont typeface="+mj-lt"/>
              <a:buAutoNum type="arabicPeriod"/>
            </a:pPr>
            <a:r>
              <a:rPr lang="en-US" sz="2400" dirty="0"/>
              <a:t>How do you work as a team?</a:t>
            </a:r>
          </a:p>
          <a:p>
            <a:pPr marL="514350" indent="-514350">
              <a:buFont typeface="+mj-lt"/>
              <a:buAutoNum type="arabicPeriod"/>
            </a:pPr>
            <a:r>
              <a:rPr lang="en-US" sz="2400" dirty="0"/>
              <a:t>How does a search engine work?</a:t>
            </a:r>
          </a:p>
          <a:p>
            <a:pPr marL="514350" indent="-514350">
              <a:buFont typeface="+mj-lt"/>
              <a:buAutoNum type="arabicPeriod"/>
            </a:pPr>
            <a:r>
              <a:rPr lang="en-US" sz="2400" dirty="0"/>
              <a:t>How do you use the operating system?</a:t>
            </a:r>
          </a:p>
        </p:txBody>
      </p:sp>
      <p:sp>
        <p:nvSpPr>
          <p:cNvPr id="5" name="Slide Number Placeholder 4">
            <a:extLst>
              <a:ext uri="{FF2B5EF4-FFF2-40B4-BE49-F238E27FC236}">
                <a16:creationId xmlns:a16="http://schemas.microsoft.com/office/drawing/2014/main" id="{14D2270A-CA92-477C-9DE6-06EA7A9035C4}"/>
              </a:ext>
            </a:extLst>
          </p:cNvPr>
          <p:cNvSpPr>
            <a:spLocks noGrp="1"/>
          </p:cNvSpPr>
          <p:nvPr>
            <p:ph type="sldNum" sz="quarter" idx="12"/>
          </p:nvPr>
        </p:nvSpPr>
        <p:spPr/>
        <p:txBody>
          <a:bodyPr/>
          <a:lstStyle/>
          <a:p>
            <a:fld id="{F8D59B09-23C8-46BA-B508-CE17BADF421E}" type="slidenum">
              <a:rPr lang="en-US" smtClean="0"/>
              <a:pPr/>
              <a:t>27</a:t>
            </a:fld>
            <a:endParaRPr lang="en-US"/>
          </a:p>
        </p:txBody>
      </p:sp>
    </p:spTree>
    <p:extLst>
      <p:ext uri="{BB962C8B-B14F-4D97-AF65-F5344CB8AC3E}">
        <p14:creationId xmlns:p14="http://schemas.microsoft.com/office/powerpoint/2010/main" val="292941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E5566-3759-3161-E081-2D1CE6C87F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48728B-56BA-51CD-F349-B915A22010B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9084A0C6-A1EE-D134-214E-4A62E8A209FB}"/>
              </a:ext>
            </a:extLst>
          </p:cNvPr>
          <p:cNvSpPr>
            <a:spLocks noGrp="1"/>
          </p:cNvSpPr>
          <p:nvPr>
            <p:ph idx="1"/>
          </p:nvPr>
        </p:nvSpPr>
        <p:spPr/>
        <p:txBody>
          <a:bodyPr>
            <a:normAutofit lnSpcReduction="10000"/>
          </a:bodyPr>
          <a:lstStyle/>
          <a:p>
            <a:pPr marL="457200" indent="-457200">
              <a:buAutoNum type="arabicPeriod"/>
            </a:pPr>
            <a:r>
              <a:rPr lang="en-US" dirty="0">
                <a:solidFill>
                  <a:schemeClr val="bg1">
                    <a:lumMod val="65000"/>
                  </a:schemeClr>
                </a:solidFill>
              </a:rPr>
              <a:t>Course staff</a:t>
            </a:r>
          </a:p>
          <a:p>
            <a:pPr marL="457200" indent="-457200">
              <a:buAutoNum type="arabicPeriod"/>
            </a:pPr>
            <a:r>
              <a:rPr lang="en-US" dirty="0">
                <a:solidFill>
                  <a:schemeClr val="bg1">
                    <a:lumMod val="65000"/>
                  </a:schemeClr>
                </a:solidFill>
              </a:rPr>
              <a:t>Course organization</a:t>
            </a:r>
          </a:p>
          <a:p>
            <a:pPr marL="457200" indent="-457200">
              <a:buAutoNum type="arabicPeriod"/>
            </a:pPr>
            <a:r>
              <a:rPr lang="en-US" dirty="0">
                <a:solidFill>
                  <a:schemeClr val="bg1">
                    <a:lumMod val="65000"/>
                  </a:schemeClr>
                </a:solidFill>
              </a:rPr>
              <a:t>Learning objectives</a:t>
            </a:r>
          </a:p>
          <a:p>
            <a:pPr marL="457200" indent="-457200">
              <a:buAutoNum type="arabicPeriod"/>
            </a:pPr>
            <a:r>
              <a:rPr lang="en-US" dirty="0">
                <a:solidFill>
                  <a:srgbClr val="C00000"/>
                </a:solidFill>
              </a:rPr>
              <a:t>System design</a:t>
            </a:r>
          </a:p>
          <a:p>
            <a:pPr marL="457200" indent="-457200">
              <a:buAutoNum type="arabicPeriod"/>
            </a:pPr>
            <a:r>
              <a:rPr lang="en-US" dirty="0"/>
              <a:t>The project</a:t>
            </a:r>
          </a:p>
          <a:p>
            <a:pPr marL="457200" indent="-457200">
              <a:buAutoNum type="arabicPeriod"/>
            </a:pPr>
            <a:r>
              <a:rPr lang="en-US" dirty="0"/>
              <a:t>Basic parts of a search engine</a:t>
            </a:r>
          </a:p>
          <a:p>
            <a:pPr marL="457200" indent="-457200">
              <a:buAutoNum type="arabicPeriod"/>
            </a:pPr>
            <a:r>
              <a:rPr lang="en-US" dirty="0"/>
              <a:t>Planning your engine</a:t>
            </a:r>
          </a:p>
          <a:p>
            <a:pPr marL="457200" indent="-457200">
              <a:buAutoNum type="arabicPeriod"/>
            </a:pPr>
            <a:r>
              <a:rPr lang="en-US" dirty="0"/>
              <a:t>Teamwork</a:t>
            </a:r>
          </a:p>
          <a:p>
            <a:pPr marL="457200" indent="-457200">
              <a:buAutoNum type="arabicPeriod"/>
            </a:pPr>
            <a:r>
              <a:rPr lang="en-US" dirty="0"/>
              <a:t>The world around us</a:t>
            </a:r>
          </a:p>
          <a:p>
            <a:pPr marL="457200" indent="-457200">
              <a:buAutoNum type="arabicPeriod"/>
            </a:pPr>
            <a:r>
              <a:rPr lang="en-US" dirty="0"/>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9EF17AC2-8F86-3CED-FF56-2FF4E25F3952}"/>
              </a:ext>
            </a:extLst>
          </p:cNvPr>
          <p:cNvSpPr>
            <a:spLocks noGrp="1"/>
          </p:cNvSpPr>
          <p:nvPr>
            <p:ph type="sldNum" sz="quarter" idx="12"/>
          </p:nvPr>
        </p:nvSpPr>
        <p:spPr/>
        <p:txBody>
          <a:bodyPr/>
          <a:lstStyle/>
          <a:p>
            <a:fld id="{F8D59B09-23C8-46BA-B508-CE17BADF421E}" type="slidenum">
              <a:rPr lang="en-US" smtClean="0"/>
              <a:pPr/>
              <a:t>28</a:t>
            </a:fld>
            <a:endParaRPr lang="en-US"/>
          </a:p>
        </p:txBody>
      </p:sp>
    </p:spTree>
    <p:extLst>
      <p:ext uri="{BB962C8B-B14F-4D97-AF65-F5344CB8AC3E}">
        <p14:creationId xmlns:p14="http://schemas.microsoft.com/office/powerpoint/2010/main" val="1437449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7BDBA-799D-5DF0-2C01-02D6EC0205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BAC36-B9B5-7D08-E6EB-783EB94FD6D1}"/>
              </a:ext>
            </a:extLst>
          </p:cNvPr>
          <p:cNvSpPr>
            <a:spLocks noGrp="1"/>
          </p:cNvSpPr>
          <p:nvPr>
            <p:ph type="title"/>
          </p:nvPr>
        </p:nvSpPr>
        <p:spPr/>
        <p:txBody>
          <a:bodyPr/>
          <a:lstStyle/>
          <a:p>
            <a:r>
              <a:rPr lang="en-US" dirty="0"/>
              <a:t>systems</a:t>
            </a:r>
          </a:p>
        </p:txBody>
      </p:sp>
      <p:sp>
        <p:nvSpPr>
          <p:cNvPr id="3" name="Content Placeholder 2">
            <a:extLst>
              <a:ext uri="{FF2B5EF4-FFF2-40B4-BE49-F238E27FC236}">
                <a16:creationId xmlns:a16="http://schemas.microsoft.com/office/drawing/2014/main" id="{E9D894A3-CC4E-53A6-A53A-BA135BC7AFFB}"/>
              </a:ext>
            </a:extLst>
          </p:cNvPr>
          <p:cNvSpPr>
            <a:spLocks noGrp="1"/>
          </p:cNvSpPr>
          <p:nvPr>
            <p:ph idx="1"/>
          </p:nvPr>
        </p:nvSpPr>
        <p:spPr/>
        <p:txBody>
          <a:bodyPr/>
          <a:lstStyle/>
          <a:p>
            <a:r>
              <a:rPr lang="en-US" dirty="0"/>
              <a:t>What makes something a system?</a:t>
            </a:r>
          </a:p>
          <a:p>
            <a:r>
              <a:rPr lang="en-US" dirty="0"/>
              <a:t>What’s special about designing systems?</a:t>
            </a:r>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5D37C1CA-4278-8BFF-239E-7F6FFC149283}"/>
              </a:ext>
            </a:extLst>
          </p:cNvPr>
          <p:cNvSpPr>
            <a:spLocks noGrp="1"/>
          </p:cNvSpPr>
          <p:nvPr>
            <p:ph type="sldNum" sz="quarter" idx="12"/>
          </p:nvPr>
        </p:nvSpPr>
        <p:spPr/>
        <p:txBody>
          <a:bodyPr/>
          <a:lstStyle/>
          <a:p>
            <a:fld id="{F8D59B09-23C8-46BA-B508-CE17BADF421E}" type="slidenum">
              <a:rPr lang="en-US" smtClean="0"/>
              <a:pPr/>
              <a:t>29</a:t>
            </a:fld>
            <a:endParaRPr lang="en-US"/>
          </a:p>
        </p:txBody>
      </p:sp>
    </p:spTree>
    <p:extLst>
      <p:ext uri="{BB962C8B-B14F-4D97-AF65-F5344CB8AC3E}">
        <p14:creationId xmlns:p14="http://schemas.microsoft.com/office/powerpoint/2010/main" val="2203028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FD9EC-7187-4359-A887-02DED64544CC}"/>
              </a:ext>
            </a:extLst>
          </p:cNvPr>
          <p:cNvSpPr>
            <a:spLocks noGrp="1"/>
          </p:cNvSpPr>
          <p:nvPr>
            <p:ph type="title"/>
          </p:nvPr>
        </p:nvSpPr>
        <p:spPr/>
        <p:txBody>
          <a:bodyPr>
            <a:noAutofit/>
          </a:bodyPr>
          <a:lstStyle/>
          <a:p>
            <a:r>
              <a:rPr lang="en-US" sz="3200" dirty="0"/>
              <a:t>system design projects</a:t>
            </a:r>
          </a:p>
        </p:txBody>
      </p:sp>
      <p:sp>
        <p:nvSpPr>
          <p:cNvPr id="3" name="Content Placeholder 2">
            <a:extLst>
              <a:ext uri="{FF2B5EF4-FFF2-40B4-BE49-F238E27FC236}">
                <a16:creationId xmlns:a16="http://schemas.microsoft.com/office/drawing/2014/main" id="{5FFEE0C3-BA10-4CDB-AC97-B96978E099D1}"/>
              </a:ext>
            </a:extLst>
          </p:cNvPr>
          <p:cNvSpPr>
            <a:spLocks noGrp="1"/>
          </p:cNvSpPr>
          <p:nvPr>
            <p:ph idx="1"/>
          </p:nvPr>
        </p:nvSpPr>
        <p:spPr>
          <a:xfrm>
            <a:off x="457200" y="1600201"/>
            <a:ext cx="8229600" cy="2885031"/>
          </a:xfrm>
        </p:spPr>
        <p:txBody>
          <a:bodyPr>
            <a:normAutofit fontScale="85000" lnSpcReduction="10000"/>
          </a:bodyPr>
          <a:lstStyle/>
          <a:p>
            <a:pPr marL="514350" indent="-514350">
              <a:spcBef>
                <a:spcPts val="1600"/>
              </a:spcBef>
              <a:buFont typeface="+mj-lt"/>
              <a:buAutoNum type="arabicPeriod"/>
            </a:pPr>
            <a:r>
              <a:rPr lang="en-US" sz="2400" dirty="0"/>
              <a:t>There’s an important domain-specific part:  You need to learn something new about an interesting problem you’ve never seen before.</a:t>
            </a:r>
          </a:p>
          <a:p>
            <a:pPr marL="514350" indent="-514350">
              <a:spcBef>
                <a:spcPts val="1600"/>
              </a:spcBef>
              <a:buFont typeface="+mj-lt"/>
              <a:buAutoNum type="arabicPeriod"/>
            </a:pPr>
            <a:r>
              <a:rPr lang="en-US" sz="2400" dirty="0"/>
              <a:t>You need to invent a solution with lots of moving parts.</a:t>
            </a:r>
          </a:p>
          <a:p>
            <a:pPr marL="514350" indent="-514350">
              <a:spcBef>
                <a:spcPts val="1600"/>
              </a:spcBef>
              <a:buFont typeface="+mj-lt"/>
              <a:buAutoNum type="arabicPeriod"/>
            </a:pPr>
            <a:r>
              <a:rPr lang="en-US" sz="2400" dirty="0"/>
              <a:t>They’re usually “close to the metal”.</a:t>
            </a:r>
          </a:p>
          <a:p>
            <a:pPr marL="514350" indent="-514350">
              <a:spcBef>
                <a:spcPts val="1600"/>
              </a:spcBef>
              <a:buFont typeface="+mj-lt"/>
              <a:buAutoNum type="arabicPeriod"/>
            </a:pPr>
            <a:r>
              <a:rPr lang="en-US" sz="2400" dirty="0"/>
              <a:t>They're usually team efforts because they're too big to do any other way.</a:t>
            </a:r>
          </a:p>
          <a:p>
            <a:pPr marL="514350" indent="-514350">
              <a:spcBef>
                <a:spcPts val="1600"/>
              </a:spcBef>
              <a:buFont typeface="+mj-lt"/>
              <a:buAutoNum type="arabicPeriod"/>
            </a:pPr>
            <a:r>
              <a:rPr lang="en-US" sz="2400" dirty="0"/>
              <a:t>You get to build your part from scratch and it feels good.</a:t>
            </a:r>
          </a:p>
        </p:txBody>
      </p:sp>
      <p:sp>
        <p:nvSpPr>
          <p:cNvPr id="4" name="Slide Number Placeholder 3">
            <a:extLst>
              <a:ext uri="{FF2B5EF4-FFF2-40B4-BE49-F238E27FC236}">
                <a16:creationId xmlns:a16="http://schemas.microsoft.com/office/drawing/2014/main" id="{002D1306-905C-404E-A3F0-34D1C6541411}"/>
              </a:ext>
            </a:extLst>
          </p:cNvPr>
          <p:cNvSpPr>
            <a:spLocks noGrp="1"/>
          </p:cNvSpPr>
          <p:nvPr>
            <p:ph type="sldNum" sz="quarter" idx="12"/>
          </p:nvPr>
        </p:nvSpPr>
        <p:spPr/>
        <p:txBody>
          <a:bodyPr/>
          <a:lstStyle/>
          <a:p>
            <a:fld id="{F8D59B09-23C8-46BA-B508-CE17BADF421E}" type="slidenum">
              <a:rPr lang="en-US" smtClean="0"/>
              <a:pPr/>
              <a:t>30</a:t>
            </a:fld>
            <a:endParaRPr lang="en-US"/>
          </a:p>
        </p:txBody>
      </p:sp>
      <p:sp>
        <p:nvSpPr>
          <p:cNvPr id="5" name="TextBox 4">
            <a:extLst>
              <a:ext uri="{FF2B5EF4-FFF2-40B4-BE49-F238E27FC236}">
                <a16:creationId xmlns:a16="http://schemas.microsoft.com/office/drawing/2014/main" id="{7609B41F-62F7-4752-ABED-353AAA70085F}"/>
              </a:ext>
            </a:extLst>
          </p:cNvPr>
          <p:cNvSpPr txBox="1"/>
          <p:nvPr/>
        </p:nvSpPr>
        <p:spPr>
          <a:xfrm>
            <a:off x="457200" y="4687818"/>
            <a:ext cx="7945936" cy="1015663"/>
          </a:xfrm>
          <a:prstGeom prst="rect">
            <a:avLst/>
          </a:prstGeom>
          <a:noFill/>
        </p:spPr>
        <p:txBody>
          <a:bodyPr wrap="square" rtlCol="0">
            <a:spAutoFit/>
          </a:bodyPr>
          <a:lstStyle/>
          <a:p>
            <a:r>
              <a:rPr lang="en-US" sz="2000" dirty="0"/>
              <a:t>A search engine hits on every bit of what a system design project is to me.</a:t>
            </a:r>
          </a:p>
          <a:p>
            <a:r>
              <a:rPr lang="en-US" sz="2000" dirty="0"/>
              <a:t>I also intend for it to relatable to family and friends and recruiters.</a:t>
            </a:r>
          </a:p>
          <a:p>
            <a:r>
              <a:rPr lang="en-US" sz="2000" dirty="0"/>
              <a:t>I want you to get jobs.</a:t>
            </a:r>
          </a:p>
        </p:txBody>
      </p:sp>
    </p:spTree>
    <p:extLst>
      <p:ext uri="{BB962C8B-B14F-4D97-AF65-F5344CB8AC3E}">
        <p14:creationId xmlns:p14="http://schemas.microsoft.com/office/powerpoint/2010/main" val="78815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DBAF7-9305-5748-21DF-AEA83088F4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E7736A-F658-1094-6CB1-B02BBBC49B09}"/>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0D9AC67-7909-A93E-04F5-4EA1ECA88449}"/>
              </a:ext>
            </a:extLst>
          </p:cNvPr>
          <p:cNvSpPr>
            <a:spLocks noGrp="1"/>
          </p:cNvSpPr>
          <p:nvPr>
            <p:ph idx="1"/>
          </p:nvPr>
        </p:nvSpPr>
        <p:spPr/>
        <p:txBody>
          <a:bodyPr>
            <a:normAutofit lnSpcReduction="10000"/>
          </a:bodyPr>
          <a:lstStyle/>
          <a:p>
            <a:pPr marL="457200" indent="-457200">
              <a:buAutoNum type="arabicPeriod"/>
            </a:pPr>
            <a:r>
              <a:rPr lang="en-US" dirty="0">
                <a:solidFill>
                  <a:schemeClr val="bg1">
                    <a:lumMod val="65000"/>
                  </a:schemeClr>
                </a:solidFill>
              </a:rPr>
              <a:t>Course staff</a:t>
            </a:r>
          </a:p>
          <a:p>
            <a:pPr marL="457200" indent="-457200">
              <a:buAutoNum type="arabicPeriod"/>
            </a:pPr>
            <a:r>
              <a:rPr lang="en-US" dirty="0">
                <a:solidFill>
                  <a:schemeClr val="bg1">
                    <a:lumMod val="65000"/>
                  </a:schemeClr>
                </a:solidFill>
              </a:rPr>
              <a:t>Course organization</a:t>
            </a:r>
          </a:p>
          <a:p>
            <a:pPr marL="457200" indent="-457200">
              <a:buAutoNum type="arabicPeriod"/>
            </a:pPr>
            <a:r>
              <a:rPr lang="en-US" dirty="0">
                <a:solidFill>
                  <a:schemeClr val="bg1">
                    <a:lumMod val="65000"/>
                  </a:schemeClr>
                </a:solidFill>
              </a:rPr>
              <a:t>Learning objectives</a:t>
            </a:r>
          </a:p>
          <a:p>
            <a:pPr marL="457200" indent="-457200">
              <a:buAutoNum type="arabicPeriod"/>
            </a:pPr>
            <a:r>
              <a:rPr lang="en-US" dirty="0">
                <a:solidFill>
                  <a:schemeClr val="bg1">
                    <a:lumMod val="65000"/>
                  </a:schemeClr>
                </a:solidFill>
              </a:rPr>
              <a:t>System design</a:t>
            </a:r>
          </a:p>
          <a:p>
            <a:pPr marL="457200" indent="-457200">
              <a:buAutoNum type="arabicPeriod"/>
            </a:pPr>
            <a:r>
              <a:rPr lang="en-US" dirty="0">
                <a:solidFill>
                  <a:srgbClr val="C00000"/>
                </a:solidFill>
              </a:rPr>
              <a:t>The project</a:t>
            </a:r>
          </a:p>
          <a:p>
            <a:pPr marL="457200" indent="-457200">
              <a:buAutoNum type="arabicPeriod"/>
            </a:pPr>
            <a:r>
              <a:rPr lang="en-US" dirty="0"/>
              <a:t>Basic parts of a search engine</a:t>
            </a:r>
          </a:p>
          <a:p>
            <a:pPr marL="457200" indent="-457200">
              <a:buAutoNum type="arabicPeriod"/>
            </a:pPr>
            <a:r>
              <a:rPr lang="en-US" dirty="0"/>
              <a:t>Planning your engine</a:t>
            </a:r>
          </a:p>
          <a:p>
            <a:pPr marL="457200" indent="-457200">
              <a:buAutoNum type="arabicPeriod"/>
            </a:pPr>
            <a:r>
              <a:rPr lang="en-US" dirty="0"/>
              <a:t>Teamwork</a:t>
            </a:r>
          </a:p>
          <a:p>
            <a:pPr marL="457200" indent="-457200">
              <a:buAutoNum type="arabicPeriod"/>
            </a:pPr>
            <a:r>
              <a:rPr lang="en-US" dirty="0"/>
              <a:t>The world around us</a:t>
            </a:r>
          </a:p>
          <a:p>
            <a:pPr marL="457200" indent="-457200">
              <a:buAutoNum type="arabicPeriod"/>
            </a:pPr>
            <a:r>
              <a:rPr lang="en-US" dirty="0"/>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4AEDF576-184E-2F2E-AEC1-2494E66B0A94}"/>
              </a:ext>
            </a:extLst>
          </p:cNvPr>
          <p:cNvSpPr>
            <a:spLocks noGrp="1"/>
          </p:cNvSpPr>
          <p:nvPr>
            <p:ph type="sldNum" sz="quarter" idx="12"/>
          </p:nvPr>
        </p:nvSpPr>
        <p:spPr/>
        <p:txBody>
          <a:bodyPr/>
          <a:lstStyle/>
          <a:p>
            <a:fld id="{F8D59B09-23C8-46BA-B508-CE17BADF421E}" type="slidenum">
              <a:rPr lang="en-US" smtClean="0"/>
              <a:pPr/>
              <a:t>31</a:t>
            </a:fld>
            <a:endParaRPr lang="en-US"/>
          </a:p>
        </p:txBody>
      </p:sp>
    </p:spTree>
    <p:extLst>
      <p:ext uri="{BB962C8B-B14F-4D97-AF65-F5344CB8AC3E}">
        <p14:creationId xmlns:p14="http://schemas.microsoft.com/office/powerpoint/2010/main" val="25981455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0807-7382-4183-BC27-476A3B9CDF9C}"/>
              </a:ext>
            </a:extLst>
          </p:cNvPr>
          <p:cNvSpPr>
            <a:spLocks noGrp="1"/>
          </p:cNvSpPr>
          <p:nvPr>
            <p:ph type="title"/>
          </p:nvPr>
        </p:nvSpPr>
        <p:spPr/>
        <p:txBody>
          <a:bodyPr/>
          <a:lstStyle/>
          <a:p>
            <a:r>
              <a:rPr lang="en-US" dirty="0"/>
              <a:t>the project</a:t>
            </a:r>
          </a:p>
        </p:txBody>
      </p:sp>
      <p:sp>
        <p:nvSpPr>
          <p:cNvPr id="3" name="Content Placeholder 2">
            <a:extLst>
              <a:ext uri="{FF2B5EF4-FFF2-40B4-BE49-F238E27FC236}">
                <a16:creationId xmlns:a16="http://schemas.microsoft.com/office/drawing/2014/main" id="{6B168FDB-E215-4DEC-94BD-6C8635D4ADD6}"/>
              </a:ext>
            </a:extLst>
          </p:cNvPr>
          <p:cNvSpPr>
            <a:spLocks noGrp="1"/>
          </p:cNvSpPr>
          <p:nvPr>
            <p:ph idx="1"/>
          </p:nvPr>
        </p:nvSpPr>
        <p:spPr>
          <a:xfrm>
            <a:off x="1075386" y="1600200"/>
            <a:ext cx="7386034" cy="4525963"/>
          </a:xfrm>
        </p:spPr>
        <p:txBody>
          <a:bodyPr>
            <a:normAutofit/>
          </a:bodyPr>
          <a:lstStyle/>
          <a:p>
            <a:pPr marL="0" indent="0">
              <a:buNone/>
            </a:pPr>
            <a:r>
              <a:rPr lang="en-US" sz="2400" dirty="0"/>
              <a:t>You are to self-select into teams of 6 to design and build an end-to-end search engine completely from scratch in C++, assigning your own roles.</a:t>
            </a:r>
          </a:p>
        </p:txBody>
      </p:sp>
      <p:sp>
        <p:nvSpPr>
          <p:cNvPr id="5" name="Slide Number Placeholder 4">
            <a:extLst>
              <a:ext uri="{FF2B5EF4-FFF2-40B4-BE49-F238E27FC236}">
                <a16:creationId xmlns:a16="http://schemas.microsoft.com/office/drawing/2014/main" id="{3CEEE3A3-295F-4A86-9AA0-15BFE3909649}"/>
              </a:ext>
            </a:extLst>
          </p:cNvPr>
          <p:cNvSpPr>
            <a:spLocks noGrp="1"/>
          </p:cNvSpPr>
          <p:nvPr>
            <p:ph type="sldNum" sz="quarter" idx="12"/>
          </p:nvPr>
        </p:nvSpPr>
        <p:spPr/>
        <p:txBody>
          <a:bodyPr/>
          <a:lstStyle/>
          <a:p>
            <a:fld id="{F8D59B09-23C8-46BA-B508-CE17BADF421E}" type="slidenum">
              <a:rPr lang="en-US" smtClean="0"/>
              <a:pPr/>
              <a:t>32</a:t>
            </a:fld>
            <a:endParaRPr lang="en-US"/>
          </a:p>
        </p:txBody>
      </p:sp>
    </p:spTree>
    <p:extLst>
      <p:ext uri="{BB962C8B-B14F-4D97-AF65-F5344CB8AC3E}">
        <p14:creationId xmlns:p14="http://schemas.microsoft.com/office/powerpoint/2010/main" val="2226937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4D19BB-20CB-A9FA-E403-5203B532646F}"/>
              </a:ext>
            </a:extLst>
          </p:cNvPr>
          <p:cNvSpPr>
            <a:spLocks noGrp="1"/>
          </p:cNvSpPr>
          <p:nvPr>
            <p:ph idx="1"/>
          </p:nvPr>
        </p:nvSpPr>
        <p:spPr>
          <a:xfrm>
            <a:off x="650630" y="1225622"/>
            <a:ext cx="3616899" cy="2774878"/>
          </a:xfrm>
        </p:spPr>
        <p:txBody>
          <a:bodyPr/>
          <a:lstStyle/>
          <a:p>
            <a:r>
              <a:rPr lang="en-US" dirty="0"/>
              <a:t>It’s supposed to be fun.</a:t>
            </a:r>
          </a:p>
          <a:p>
            <a:r>
              <a:rPr lang="en-US" dirty="0"/>
              <a:t>The Seekers captured the moment in W19 when their engine finally worked.</a:t>
            </a:r>
          </a:p>
          <a:p>
            <a:r>
              <a:rPr lang="en-US" dirty="0"/>
              <a:t>It was 5:00 am.</a:t>
            </a:r>
          </a:p>
          <a:p>
            <a:r>
              <a:rPr lang="en-US" dirty="0"/>
              <a:t> </a:t>
            </a:r>
          </a:p>
        </p:txBody>
      </p:sp>
      <p:sp>
        <p:nvSpPr>
          <p:cNvPr id="4" name="Slide Number Placeholder 3">
            <a:extLst>
              <a:ext uri="{FF2B5EF4-FFF2-40B4-BE49-F238E27FC236}">
                <a16:creationId xmlns:a16="http://schemas.microsoft.com/office/drawing/2014/main" id="{51F1DC07-E191-BE88-DA1B-302AA3DF25CE}"/>
              </a:ext>
            </a:extLst>
          </p:cNvPr>
          <p:cNvSpPr>
            <a:spLocks noGrp="1"/>
          </p:cNvSpPr>
          <p:nvPr>
            <p:ph type="sldNum" sz="quarter" idx="12"/>
          </p:nvPr>
        </p:nvSpPr>
        <p:spPr/>
        <p:txBody>
          <a:bodyPr/>
          <a:lstStyle/>
          <a:p>
            <a:fld id="{F8D59B09-23C8-46BA-B508-CE17BADF421E}" type="slidenum">
              <a:rPr lang="en-US" smtClean="0"/>
              <a:pPr/>
              <a:t>33</a:t>
            </a:fld>
            <a:endParaRPr lang="en-US"/>
          </a:p>
        </p:txBody>
      </p:sp>
      <p:pic>
        <p:nvPicPr>
          <p:cNvPr id="9" name="TheSeekersVideo">
            <a:hlinkClick r:id="" action="ppaction://media"/>
            <a:extLst>
              <a:ext uri="{FF2B5EF4-FFF2-40B4-BE49-F238E27FC236}">
                <a16:creationId xmlns:a16="http://schemas.microsoft.com/office/drawing/2014/main" id="{8DAC3033-C0C0-D7FD-D836-903C1912C12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72000" y="291870"/>
            <a:ext cx="3529271" cy="6274259"/>
          </a:xfrm>
          <a:prstGeom prst="rect">
            <a:avLst/>
          </a:prstGeom>
        </p:spPr>
      </p:pic>
    </p:spTree>
    <p:extLst>
      <p:ext uri="{BB962C8B-B14F-4D97-AF65-F5344CB8AC3E}">
        <p14:creationId xmlns:p14="http://schemas.microsoft.com/office/powerpoint/2010/main" val="115087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00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951B-FF18-42A7-A074-1E9189B2A77E}"/>
              </a:ext>
            </a:extLst>
          </p:cNvPr>
          <p:cNvSpPr>
            <a:spLocks noGrp="1"/>
          </p:cNvSpPr>
          <p:nvPr>
            <p:ph type="title"/>
          </p:nvPr>
        </p:nvSpPr>
        <p:spPr/>
        <p:txBody>
          <a:bodyPr>
            <a:normAutofit/>
          </a:bodyPr>
          <a:lstStyle/>
          <a:p>
            <a:r>
              <a:rPr lang="en-US" dirty="0"/>
              <a:t>past engines in LOC</a:t>
            </a:r>
          </a:p>
        </p:txBody>
      </p:sp>
      <p:sp>
        <p:nvSpPr>
          <p:cNvPr id="6" name="Slide Number Placeholder 5">
            <a:extLst>
              <a:ext uri="{FF2B5EF4-FFF2-40B4-BE49-F238E27FC236}">
                <a16:creationId xmlns:a16="http://schemas.microsoft.com/office/drawing/2014/main" id="{E7E6D4F9-3059-4153-877E-8561AD1E771C}"/>
              </a:ext>
            </a:extLst>
          </p:cNvPr>
          <p:cNvSpPr>
            <a:spLocks noGrp="1"/>
          </p:cNvSpPr>
          <p:nvPr>
            <p:ph type="sldNum" sz="quarter" idx="12"/>
          </p:nvPr>
        </p:nvSpPr>
        <p:spPr>
          <a:xfrm>
            <a:off x="6553200" y="6315890"/>
            <a:ext cx="2133600" cy="365125"/>
          </a:xfrm>
        </p:spPr>
        <p:txBody>
          <a:bodyPr/>
          <a:lstStyle/>
          <a:p>
            <a:fld id="{F8D59B09-23C8-46BA-B508-CE17BADF421E}" type="slidenum">
              <a:rPr lang="en-US" smtClean="0"/>
              <a:pPr/>
              <a:t>34</a:t>
            </a:fld>
            <a:endParaRPr lang="en-US"/>
          </a:p>
        </p:txBody>
      </p:sp>
      <p:graphicFrame>
        <p:nvGraphicFramePr>
          <p:cNvPr id="7" name="Table 6">
            <a:extLst>
              <a:ext uri="{FF2B5EF4-FFF2-40B4-BE49-F238E27FC236}">
                <a16:creationId xmlns:a16="http://schemas.microsoft.com/office/drawing/2014/main" id="{A145E505-E764-3D58-959A-FAC946975647}"/>
              </a:ext>
            </a:extLst>
          </p:cNvPr>
          <p:cNvGraphicFramePr>
            <a:graphicFrameLocks noGrp="1"/>
          </p:cNvGraphicFramePr>
          <p:nvPr>
            <p:extLst>
              <p:ext uri="{D42A27DB-BD31-4B8C-83A1-F6EECF244321}">
                <p14:modId xmlns:p14="http://schemas.microsoft.com/office/powerpoint/2010/main" val="1717946148"/>
              </p:ext>
            </p:extLst>
          </p:nvPr>
        </p:nvGraphicFramePr>
        <p:xfrm>
          <a:off x="392466" y="2110389"/>
          <a:ext cx="8229599" cy="2380844"/>
        </p:xfrm>
        <a:graphic>
          <a:graphicData uri="http://schemas.openxmlformats.org/drawingml/2006/table">
            <a:tbl>
              <a:tblPr/>
              <a:tblGrid>
                <a:gridCol w="944728">
                  <a:extLst>
                    <a:ext uri="{9D8B030D-6E8A-4147-A177-3AD203B41FA5}">
                      <a16:colId xmlns:a16="http://schemas.microsoft.com/office/drawing/2014/main" val="179743894"/>
                    </a:ext>
                  </a:extLst>
                </a:gridCol>
                <a:gridCol w="662261">
                  <a:extLst>
                    <a:ext uri="{9D8B030D-6E8A-4147-A177-3AD203B41FA5}">
                      <a16:colId xmlns:a16="http://schemas.microsoft.com/office/drawing/2014/main" val="1625450452"/>
                    </a:ext>
                  </a:extLst>
                </a:gridCol>
                <a:gridCol w="662261">
                  <a:extLst>
                    <a:ext uri="{9D8B030D-6E8A-4147-A177-3AD203B41FA5}">
                      <a16:colId xmlns:a16="http://schemas.microsoft.com/office/drawing/2014/main" val="2937377086"/>
                    </a:ext>
                  </a:extLst>
                </a:gridCol>
                <a:gridCol w="662261">
                  <a:extLst>
                    <a:ext uri="{9D8B030D-6E8A-4147-A177-3AD203B41FA5}">
                      <a16:colId xmlns:a16="http://schemas.microsoft.com/office/drawing/2014/main" val="3735070428"/>
                    </a:ext>
                  </a:extLst>
                </a:gridCol>
                <a:gridCol w="662261">
                  <a:extLst>
                    <a:ext uri="{9D8B030D-6E8A-4147-A177-3AD203B41FA5}">
                      <a16:colId xmlns:a16="http://schemas.microsoft.com/office/drawing/2014/main" val="1979507901"/>
                    </a:ext>
                  </a:extLst>
                </a:gridCol>
                <a:gridCol w="662261">
                  <a:extLst>
                    <a:ext uri="{9D8B030D-6E8A-4147-A177-3AD203B41FA5}">
                      <a16:colId xmlns:a16="http://schemas.microsoft.com/office/drawing/2014/main" val="1948712955"/>
                    </a:ext>
                  </a:extLst>
                </a:gridCol>
                <a:gridCol w="662261">
                  <a:extLst>
                    <a:ext uri="{9D8B030D-6E8A-4147-A177-3AD203B41FA5}">
                      <a16:colId xmlns:a16="http://schemas.microsoft.com/office/drawing/2014/main" val="1748579645"/>
                    </a:ext>
                  </a:extLst>
                </a:gridCol>
                <a:gridCol w="662261">
                  <a:extLst>
                    <a:ext uri="{9D8B030D-6E8A-4147-A177-3AD203B41FA5}">
                      <a16:colId xmlns:a16="http://schemas.microsoft.com/office/drawing/2014/main" val="2726447685"/>
                    </a:ext>
                  </a:extLst>
                </a:gridCol>
                <a:gridCol w="662261">
                  <a:extLst>
                    <a:ext uri="{9D8B030D-6E8A-4147-A177-3AD203B41FA5}">
                      <a16:colId xmlns:a16="http://schemas.microsoft.com/office/drawing/2014/main" val="1195805824"/>
                    </a:ext>
                  </a:extLst>
                </a:gridCol>
                <a:gridCol w="662261">
                  <a:extLst>
                    <a:ext uri="{9D8B030D-6E8A-4147-A177-3AD203B41FA5}">
                      <a16:colId xmlns:a16="http://schemas.microsoft.com/office/drawing/2014/main" val="279295634"/>
                    </a:ext>
                  </a:extLst>
                </a:gridCol>
                <a:gridCol w="662261">
                  <a:extLst>
                    <a:ext uri="{9D8B030D-6E8A-4147-A177-3AD203B41FA5}">
                      <a16:colId xmlns:a16="http://schemas.microsoft.com/office/drawing/2014/main" val="5938891"/>
                    </a:ext>
                  </a:extLst>
                </a:gridCol>
                <a:gridCol w="662261">
                  <a:extLst>
                    <a:ext uri="{9D8B030D-6E8A-4147-A177-3AD203B41FA5}">
                      <a16:colId xmlns:a16="http://schemas.microsoft.com/office/drawing/2014/main" val="1018494289"/>
                    </a:ext>
                  </a:extLst>
                </a:gridCol>
              </a:tblGrid>
              <a:tr h="474784">
                <a:tc>
                  <a:txBody>
                    <a:bodyPr/>
                    <a:lstStyle/>
                    <a:p>
                      <a:pPr algn="l" fontAlgn="b"/>
                      <a:endParaRPr lang="en-US" sz="1600" b="0" i="0" u="none" strike="noStrike" dirty="0">
                        <a:solidFill>
                          <a:srgbClr val="000000"/>
                        </a:solidFill>
                        <a:effectLst/>
                        <a:latin typeface="Calibri" panose="020F0502020204030204" pitchFamily="34" charset="0"/>
                      </a:endParaRPr>
                    </a:p>
                  </a:txBody>
                  <a:tcPr marL="7951" marR="7951" marT="7951" marB="0" anchor="b">
                    <a:lnL>
                      <a:noFill/>
                    </a:lnL>
                    <a:lnR>
                      <a:noFill/>
                    </a:lnR>
                    <a:lnT>
                      <a:noFill/>
                    </a:lnT>
                    <a:lnB>
                      <a:noFill/>
                    </a:lnB>
                    <a:noFill/>
                  </a:tcPr>
                </a:tc>
                <a:tc gridSpan="5">
                  <a:txBody>
                    <a:bodyPr/>
                    <a:lstStyle/>
                    <a:p>
                      <a:pPr algn="ctr" rtl="0" fontAlgn="ctr"/>
                      <a:r>
                        <a:rPr lang="en-US" sz="1600" b="0" i="0" u="none" strike="noStrike" dirty="0">
                          <a:solidFill>
                            <a:srgbClr val="000000"/>
                          </a:solidFill>
                          <a:effectLst/>
                          <a:latin typeface="Calibri" panose="020F0502020204030204" pitchFamily="34" charset="0"/>
                        </a:rPr>
                        <a:t>Project total</a:t>
                      </a:r>
                    </a:p>
                  </a:txBody>
                  <a:tcPr marL="7951" marR="7951" marT="7951" marB="0" anchor="ctr">
                    <a:lnL>
                      <a:noFill/>
                    </a:lnL>
                    <a:lnR w="12700" cmpd="sng">
                      <a:noFill/>
                      <a:prstDash val="solid"/>
                    </a:lnR>
                    <a:lnT>
                      <a:noFill/>
                    </a:lnT>
                    <a:lnB>
                      <a:noFill/>
                    </a:lnB>
                    <a:noFill/>
                  </a:tcPr>
                </a:tc>
                <a:tc hMerge="1">
                  <a:txBody>
                    <a:bodyPr/>
                    <a:lstStyle/>
                    <a:p>
                      <a:endParaRPr lang="en-US"/>
                    </a:p>
                  </a:txBody>
                  <a:tcPr/>
                </a:tc>
                <a:tc hMerge="1">
                  <a:txBody>
                    <a:bodyPr/>
                    <a:lstStyle/>
                    <a:p>
                      <a:pPr algn="ctr" rtl="0" fontAlgn="ctr"/>
                      <a:endParaRPr lang="en-US" sz="1400" b="0" i="0" u="none" strike="noStrike" dirty="0">
                        <a:solidFill>
                          <a:srgbClr val="000000"/>
                        </a:solidFill>
                        <a:effectLst/>
                        <a:latin typeface="Calibri" panose="020F0502020204030204" pitchFamily="34" charset="0"/>
                      </a:endParaRPr>
                    </a:p>
                  </a:txBody>
                  <a:tcPr marL="7951" marR="7951" marT="7951" marB="0" anchor="ctr">
                    <a:lnL>
                      <a:noFill/>
                    </a:lnL>
                    <a:lnR>
                      <a:noFill/>
                    </a:lnR>
                    <a:lnT>
                      <a:noFill/>
                    </a:lnT>
                    <a:lnB>
                      <a:noFill/>
                    </a:lnB>
                    <a:noFill/>
                  </a:tcPr>
                </a:tc>
                <a:tc hMerge="1">
                  <a:txBody>
                    <a:bodyPr/>
                    <a:lstStyle/>
                    <a:p>
                      <a:endParaRPr lang="en-US"/>
                    </a:p>
                  </a:txBody>
                  <a:tcPr/>
                </a:tc>
                <a:tc hMerge="1">
                  <a:txBody>
                    <a:bodyPr/>
                    <a:lstStyle/>
                    <a:p>
                      <a:endParaRPr lang="en-US"/>
                    </a:p>
                  </a:txBody>
                  <a:tcPr/>
                </a:tc>
                <a:tc>
                  <a:txBody>
                    <a:bodyPr/>
                    <a:lstStyle/>
                    <a:p>
                      <a:pPr algn="ctr" rtl="0" fontAlgn="ctr"/>
                      <a:endParaRPr lang="en-US" sz="1600" b="0" i="0" u="none" strike="noStrike" dirty="0">
                        <a:solidFill>
                          <a:srgbClr val="000000"/>
                        </a:solidFill>
                        <a:effectLst/>
                        <a:latin typeface="Calibri" panose="020F0502020204030204" pitchFamily="34" charset="0"/>
                      </a:endParaRPr>
                    </a:p>
                  </a:txBody>
                  <a:tcPr marL="7951" marR="7951" marT="7951" marB="0" anchor="ctr">
                    <a:lnL>
                      <a:noFill/>
                    </a:lnL>
                    <a:lnR>
                      <a:noFill/>
                    </a:lnR>
                    <a:lnT>
                      <a:noFill/>
                    </a:lnT>
                    <a:lnB>
                      <a:noFill/>
                    </a:lnB>
                    <a:noFill/>
                  </a:tcPr>
                </a:tc>
                <a:tc gridSpan="5">
                  <a:txBody>
                    <a:bodyPr/>
                    <a:lstStyle/>
                    <a:p>
                      <a:pPr algn="ctr" rtl="0" fontAlgn="ctr"/>
                      <a:r>
                        <a:rPr lang="en-US" sz="1600" b="0" i="0" u="none" strike="noStrike" dirty="0">
                          <a:solidFill>
                            <a:srgbClr val="000000"/>
                          </a:solidFill>
                          <a:effectLst/>
                          <a:latin typeface="Calibri" panose="020F0502020204030204" pitchFamily="34" charset="0"/>
                        </a:rPr>
                        <a:t>Individual</a:t>
                      </a:r>
                    </a:p>
                  </a:txBody>
                  <a:tcPr marL="7951" marR="7951" marT="7951" marB="0" anchor="ctr">
                    <a:lnL>
                      <a:noFill/>
                    </a:lnL>
                    <a:lnR w="12700" cmpd="sng">
                      <a:noFill/>
                      <a:prstDash val="solid"/>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75298787"/>
                  </a:ext>
                </a:extLst>
              </a:tr>
              <a:tr h="481708">
                <a:tc>
                  <a:txBody>
                    <a:bodyPr/>
                    <a:lstStyle/>
                    <a:p>
                      <a:pPr algn="l" fontAlgn="b"/>
                      <a:endParaRPr lang="en-US" sz="1600" b="0" i="0" u="none" strike="noStrike" dirty="0">
                        <a:solidFill>
                          <a:srgbClr val="000000"/>
                        </a:solidFill>
                        <a:effectLst/>
                        <a:latin typeface="Calibri" panose="020F0502020204030204" pitchFamily="34" charset="0"/>
                      </a:endParaRPr>
                    </a:p>
                  </a:txBody>
                  <a:tcPr marL="7951" marR="7951" marT="7951" marB="0" anchor="b">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w18</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w19</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f19</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w21</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w25</a:t>
                      </a:r>
                    </a:p>
                  </a:txBody>
                  <a:tcPr marL="7951" marR="7951" marT="7951" marB="0" anchor="ctr">
                    <a:lnL>
                      <a:noFill/>
                    </a:lnL>
                    <a:lnR>
                      <a:noFill/>
                    </a:lnR>
                    <a:lnT>
                      <a:noFill/>
                    </a:lnT>
                    <a:lnB>
                      <a:noFill/>
                    </a:lnB>
                    <a:noFill/>
                  </a:tcPr>
                </a:tc>
                <a:tc>
                  <a:txBody>
                    <a:bodyPr/>
                    <a:lstStyle/>
                    <a:p>
                      <a:pPr algn="r" rtl="0" fontAlgn="ctr"/>
                      <a:endParaRPr lang="en-US" sz="1600" b="0" i="0" u="none" strike="noStrike" dirty="0">
                        <a:solidFill>
                          <a:srgbClr val="000000"/>
                        </a:solidFill>
                        <a:effectLst/>
                        <a:latin typeface="Calibri" panose="020F0502020204030204" pitchFamily="34" charset="0"/>
                      </a:endParaRP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w18</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w19</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f19</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w21</a:t>
                      </a:r>
                    </a:p>
                  </a:txBody>
                  <a:tcPr marL="7951" marR="7951" marT="7951" marB="0" anchor="ctr">
                    <a:lnL>
                      <a:noFill/>
                    </a:lnL>
                    <a:lnR>
                      <a:noFill/>
                    </a:lnR>
                    <a:lnT w="12700" cmpd="sng">
                      <a:noFill/>
                      <a:prstDash val="solid"/>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w25</a:t>
                      </a:r>
                    </a:p>
                  </a:txBody>
                  <a:tcPr marL="7951" marR="7951" marT="7951" marB="0" anchor="ctr">
                    <a:lnL>
                      <a:noFill/>
                    </a:lnL>
                    <a:lnR>
                      <a:noFill/>
                    </a:lnR>
                    <a:lnT>
                      <a:noFill/>
                    </a:lnT>
                    <a:lnB>
                      <a:noFill/>
                    </a:lnB>
                    <a:noFill/>
                  </a:tcPr>
                </a:tc>
                <a:extLst>
                  <a:ext uri="{0D108BD9-81ED-4DB2-BD59-A6C34878D82A}">
                    <a16:rowId xmlns:a16="http://schemas.microsoft.com/office/drawing/2014/main" val="4046283194"/>
                  </a:ext>
                </a:extLst>
              </a:tr>
              <a:tr h="474784">
                <a:tc>
                  <a:txBody>
                    <a:bodyPr/>
                    <a:lstStyle/>
                    <a:p>
                      <a:pPr algn="l" rtl="0" fontAlgn="ctr"/>
                      <a:r>
                        <a:rPr lang="en-US" sz="1600" b="0" i="0" u="none" strike="noStrike">
                          <a:solidFill>
                            <a:srgbClr val="000000"/>
                          </a:solidFill>
                          <a:effectLst/>
                          <a:latin typeface="Calibri" panose="020F0502020204030204" pitchFamily="34" charset="0"/>
                        </a:rPr>
                        <a:t>High</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14,271</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26,887</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19,264</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20,523</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48,027</a:t>
                      </a:r>
                    </a:p>
                  </a:txBody>
                  <a:tcPr marL="7951" marR="7951" marT="7951" marB="0" anchor="ctr">
                    <a:lnL>
                      <a:noFill/>
                    </a:lnL>
                    <a:lnR>
                      <a:noFill/>
                    </a:lnR>
                    <a:lnT>
                      <a:noFill/>
                    </a:lnT>
                    <a:lnB>
                      <a:noFill/>
                    </a:lnB>
                    <a:noFill/>
                  </a:tcPr>
                </a:tc>
                <a:tc>
                  <a:txBody>
                    <a:bodyPr/>
                    <a:lstStyle/>
                    <a:p>
                      <a:pPr algn="r" rtl="0" fontAlgn="ctr"/>
                      <a:endParaRPr lang="en-US" sz="1600" b="0" i="0" u="none" strike="noStrike" dirty="0">
                        <a:solidFill>
                          <a:srgbClr val="000000"/>
                        </a:solidFill>
                        <a:effectLst/>
                        <a:latin typeface="Calibri" panose="020F0502020204030204" pitchFamily="34" charset="0"/>
                      </a:endParaRP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4,096</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8,646</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7,826</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8,127</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13,506</a:t>
                      </a:r>
                    </a:p>
                  </a:txBody>
                  <a:tcPr marL="7951" marR="7951" marT="7951" marB="0" anchor="ctr">
                    <a:lnL>
                      <a:noFill/>
                    </a:lnL>
                    <a:lnR>
                      <a:noFill/>
                    </a:lnR>
                    <a:lnT>
                      <a:noFill/>
                    </a:lnT>
                    <a:lnB>
                      <a:noFill/>
                    </a:lnB>
                    <a:noFill/>
                  </a:tcPr>
                </a:tc>
                <a:extLst>
                  <a:ext uri="{0D108BD9-81ED-4DB2-BD59-A6C34878D82A}">
                    <a16:rowId xmlns:a16="http://schemas.microsoft.com/office/drawing/2014/main" val="1273110555"/>
                  </a:ext>
                </a:extLst>
              </a:tr>
              <a:tr h="474784">
                <a:tc>
                  <a:txBody>
                    <a:bodyPr/>
                    <a:lstStyle/>
                    <a:p>
                      <a:pPr algn="l" rtl="0" fontAlgn="ctr"/>
                      <a:r>
                        <a:rPr lang="en-US" sz="1600" b="0" i="0" u="none" strike="noStrike">
                          <a:solidFill>
                            <a:srgbClr val="000000"/>
                          </a:solidFill>
                          <a:effectLst/>
                          <a:latin typeface="Calibri" panose="020F0502020204030204" pitchFamily="34" charset="0"/>
                        </a:rPr>
                        <a:t>Median</a:t>
                      </a:r>
                    </a:p>
                  </a:txBody>
                  <a:tcPr marL="7951" marR="7951" marT="7951" marB="0" anchor="ctr">
                    <a:lnL>
                      <a:noFill/>
                    </a:lnL>
                    <a:lnR>
                      <a:noFill/>
                    </a:lnR>
                    <a:lnT>
                      <a:noFill/>
                    </a:lnT>
                    <a:lnB>
                      <a:noFill/>
                    </a:lnB>
                    <a:noFill/>
                  </a:tcPr>
                </a:tc>
                <a:tc>
                  <a:txBody>
                    <a:bodyPr/>
                    <a:lstStyle/>
                    <a:p>
                      <a:pPr algn="r" rtl="0" fontAlgn="ctr"/>
                      <a:r>
                        <a:rPr lang="en-US" sz="1600" b="0" i="0" u="none" strike="noStrike">
                          <a:solidFill>
                            <a:srgbClr val="000000"/>
                          </a:solidFill>
                          <a:effectLst/>
                          <a:latin typeface="Calibri" panose="020F0502020204030204" pitchFamily="34" charset="0"/>
                        </a:rPr>
                        <a:t>5,300</a:t>
                      </a:r>
                    </a:p>
                  </a:txBody>
                  <a:tcPr marL="7951" marR="7951" marT="7951" marB="0" anchor="ctr">
                    <a:lnL>
                      <a:noFill/>
                    </a:lnL>
                    <a:lnR>
                      <a:noFill/>
                    </a:lnR>
                    <a:lnT>
                      <a:noFill/>
                    </a:lnT>
                    <a:lnB>
                      <a:noFill/>
                    </a:lnB>
                    <a:noFill/>
                  </a:tcPr>
                </a:tc>
                <a:tc>
                  <a:txBody>
                    <a:bodyPr/>
                    <a:lstStyle/>
                    <a:p>
                      <a:pPr algn="r" rtl="0" fontAlgn="ctr"/>
                      <a:r>
                        <a:rPr lang="en-US" sz="1600" b="0" i="0" u="none" strike="noStrike">
                          <a:solidFill>
                            <a:srgbClr val="000000"/>
                          </a:solidFill>
                          <a:effectLst/>
                          <a:latin typeface="Calibri" panose="020F0502020204030204" pitchFamily="34" charset="0"/>
                        </a:rPr>
                        <a:t>13,000</a:t>
                      </a:r>
                    </a:p>
                  </a:txBody>
                  <a:tcPr marL="7951" marR="7951" marT="7951" marB="0" anchor="ctr">
                    <a:lnL>
                      <a:noFill/>
                    </a:lnL>
                    <a:lnR>
                      <a:noFill/>
                    </a:lnR>
                    <a:lnT>
                      <a:noFill/>
                    </a:lnT>
                    <a:lnB>
                      <a:noFill/>
                    </a:lnB>
                    <a:noFill/>
                  </a:tcPr>
                </a:tc>
                <a:tc>
                  <a:txBody>
                    <a:bodyPr/>
                    <a:lstStyle/>
                    <a:p>
                      <a:pPr algn="r" rtl="0" fontAlgn="ctr"/>
                      <a:r>
                        <a:rPr lang="en-US" sz="1600" b="0" i="0" u="none" strike="noStrike">
                          <a:solidFill>
                            <a:srgbClr val="000000"/>
                          </a:solidFill>
                          <a:effectLst/>
                          <a:latin typeface="Calibri" panose="020F0502020204030204" pitchFamily="34" charset="0"/>
                        </a:rPr>
                        <a:t>11,973</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11,647</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16,581</a:t>
                      </a:r>
                    </a:p>
                  </a:txBody>
                  <a:tcPr marL="7951" marR="7951" marT="7951" marB="0" anchor="ctr">
                    <a:lnL>
                      <a:noFill/>
                    </a:lnL>
                    <a:lnR>
                      <a:noFill/>
                    </a:lnR>
                    <a:lnT>
                      <a:noFill/>
                    </a:lnT>
                    <a:lnB>
                      <a:noFill/>
                    </a:lnB>
                    <a:noFill/>
                  </a:tcPr>
                </a:tc>
                <a:tc>
                  <a:txBody>
                    <a:bodyPr/>
                    <a:lstStyle/>
                    <a:p>
                      <a:pPr algn="r" rtl="0" fontAlgn="ctr"/>
                      <a:endParaRPr lang="en-US" sz="1600" b="0" i="0" u="none" strike="noStrike">
                        <a:solidFill>
                          <a:srgbClr val="000000"/>
                        </a:solidFill>
                        <a:effectLst/>
                        <a:latin typeface="Calibri" panose="020F0502020204030204" pitchFamily="34" charset="0"/>
                      </a:endParaRP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1,006</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1,750</a:t>
                      </a:r>
                    </a:p>
                  </a:txBody>
                  <a:tcPr marL="7951" marR="7951" marT="7951" marB="0" anchor="ctr">
                    <a:lnL>
                      <a:noFill/>
                    </a:lnL>
                    <a:lnR>
                      <a:noFill/>
                    </a:lnR>
                    <a:lnT>
                      <a:noFill/>
                    </a:lnT>
                    <a:lnB>
                      <a:noFill/>
                    </a:lnB>
                    <a:noFill/>
                  </a:tcPr>
                </a:tc>
                <a:tc>
                  <a:txBody>
                    <a:bodyPr/>
                    <a:lstStyle/>
                    <a:p>
                      <a:pPr algn="r" rtl="0" fontAlgn="ctr"/>
                      <a:r>
                        <a:rPr lang="en-US" sz="1600" b="0" i="0" u="none" strike="noStrike">
                          <a:solidFill>
                            <a:srgbClr val="000000"/>
                          </a:solidFill>
                          <a:effectLst/>
                          <a:latin typeface="Calibri" panose="020F0502020204030204" pitchFamily="34" charset="0"/>
                        </a:rPr>
                        <a:t>1,572</a:t>
                      </a:r>
                    </a:p>
                  </a:txBody>
                  <a:tcPr marL="7951" marR="7951" marT="7951" marB="0" anchor="ctr">
                    <a:lnL>
                      <a:noFill/>
                    </a:lnL>
                    <a:lnR>
                      <a:noFill/>
                    </a:lnR>
                    <a:lnT>
                      <a:noFill/>
                    </a:lnT>
                    <a:lnB>
                      <a:noFill/>
                    </a:lnB>
                    <a:noFill/>
                  </a:tcPr>
                </a:tc>
                <a:tc>
                  <a:txBody>
                    <a:bodyPr/>
                    <a:lstStyle/>
                    <a:p>
                      <a:pPr algn="r" rtl="0" fontAlgn="ctr"/>
                      <a:r>
                        <a:rPr lang="en-US" sz="1600" b="0" i="0" u="none" strike="noStrike">
                          <a:solidFill>
                            <a:srgbClr val="000000"/>
                          </a:solidFill>
                          <a:effectLst/>
                          <a:latin typeface="Calibri" panose="020F0502020204030204" pitchFamily="34" charset="0"/>
                        </a:rPr>
                        <a:t>1,800</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1,843</a:t>
                      </a:r>
                    </a:p>
                  </a:txBody>
                  <a:tcPr marL="7951" marR="7951" marT="7951" marB="0" anchor="ctr">
                    <a:lnL>
                      <a:noFill/>
                    </a:lnL>
                    <a:lnR>
                      <a:noFill/>
                    </a:lnR>
                    <a:lnT>
                      <a:noFill/>
                    </a:lnT>
                    <a:lnB>
                      <a:noFill/>
                    </a:lnB>
                    <a:noFill/>
                  </a:tcPr>
                </a:tc>
                <a:extLst>
                  <a:ext uri="{0D108BD9-81ED-4DB2-BD59-A6C34878D82A}">
                    <a16:rowId xmlns:a16="http://schemas.microsoft.com/office/drawing/2014/main" val="3374007913"/>
                  </a:ext>
                </a:extLst>
              </a:tr>
              <a:tr h="474784">
                <a:tc>
                  <a:txBody>
                    <a:bodyPr/>
                    <a:lstStyle/>
                    <a:p>
                      <a:pPr algn="l" rtl="0" fontAlgn="ctr"/>
                      <a:r>
                        <a:rPr lang="en-US" sz="1600" b="0" i="0" u="none" strike="noStrike">
                          <a:solidFill>
                            <a:srgbClr val="000000"/>
                          </a:solidFill>
                          <a:effectLst/>
                          <a:latin typeface="Calibri" panose="020F0502020204030204" pitchFamily="34" charset="0"/>
                        </a:rPr>
                        <a:t>Low</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4,170</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9,414</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4,575</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5,887</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6,132</a:t>
                      </a:r>
                    </a:p>
                  </a:txBody>
                  <a:tcPr marL="7951" marR="7951" marT="7951" marB="0" anchor="ctr">
                    <a:lnL>
                      <a:noFill/>
                    </a:lnL>
                    <a:lnR>
                      <a:noFill/>
                    </a:lnR>
                    <a:lnT>
                      <a:noFill/>
                    </a:lnT>
                    <a:lnB>
                      <a:noFill/>
                    </a:lnB>
                    <a:noFill/>
                  </a:tcPr>
                </a:tc>
                <a:tc>
                  <a:txBody>
                    <a:bodyPr/>
                    <a:lstStyle/>
                    <a:p>
                      <a:pPr algn="r" rtl="0" fontAlgn="ctr"/>
                      <a:endParaRPr lang="en-US" sz="1600" b="0" i="0" u="none" strike="noStrike" dirty="0">
                        <a:solidFill>
                          <a:srgbClr val="000000"/>
                        </a:solidFill>
                        <a:effectLst/>
                        <a:latin typeface="Calibri" panose="020F0502020204030204" pitchFamily="34" charset="0"/>
                      </a:endParaRP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0</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444</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120</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200</a:t>
                      </a:r>
                    </a:p>
                  </a:txBody>
                  <a:tcPr marL="7951" marR="7951" marT="7951" marB="0" anchor="ctr">
                    <a:lnL>
                      <a:noFill/>
                    </a:lnL>
                    <a:lnR>
                      <a:noFill/>
                    </a:lnR>
                    <a:lnT>
                      <a:noFill/>
                    </a:lnT>
                    <a:lnB>
                      <a:noFill/>
                    </a:lnB>
                    <a:noFill/>
                  </a:tcPr>
                </a:tc>
                <a:tc>
                  <a:txBody>
                    <a:bodyPr/>
                    <a:lstStyle/>
                    <a:p>
                      <a:pPr algn="r" rtl="0" fontAlgn="ctr"/>
                      <a:r>
                        <a:rPr lang="en-US" sz="1600" b="0" i="0" u="none" strike="noStrike" dirty="0">
                          <a:solidFill>
                            <a:srgbClr val="000000"/>
                          </a:solidFill>
                          <a:effectLst/>
                          <a:latin typeface="Calibri" panose="020F0502020204030204" pitchFamily="34" charset="0"/>
                        </a:rPr>
                        <a:t>400</a:t>
                      </a:r>
                    </a:p>
                  </a:txBody>
                  <a:tcPr marL="7951" marR="7951" marT="7951" marB="0" anchor="ctr">
                    <a:lnL>
                      <a:noFill/>
                    </a:lnL>
                    <a:lnR>
                      <a:noFill/>
                    </a:lnR>
                    <a:lnT>
                      <a:noFill/>
                    </a:lnT>
                    <a:lnB>
                      <a:noFill/>
                    </a:lnB>
                    <a:noFill/>
                  </a:tcPr>
                </a:tc>
                <a:extLst>
                  <a:ext uri="{0D108BD9-81ED-4DB2-BD59-A6C34878D82A}">
                    <a16:rowId xmlns:a16="http://schemas.microsoft.com/office/drawing/2014/main" val="2801313129"/>
                  </a:ext>
                </a:extLst>
              </a:tr>
            </a:tbl>
          </a:graphicData>
        </a:graphic>
      </p:graphicFrame>
      <p:graphicFrame>
        <p:nvGraphicFramePr>
          <p:cNvPr id="3" name="Table 2">
            <a:extLst>
              <a:ext uri="{FF2B5EF4-FFF2-40B4-BE49-F238E27FC236}">
                <a16:creationId xmlns:a16="http://schemas.microsoft.com/office/drawing/2014/main" id="{B0BAEAEA-2535-C764-B64D-7EC3B5E1B288}"/>
              </a:ext>
            </a:extLst>
          </p:cNvPr>
          <p:cNvGraphicFramePr>
            <a:graphicFrameLocks noGrp="1"/>
          </p:cNvGraphicFramePr>
          <p:nvPr>
            <p:extLst>
              <p:ext uri="{D42A27DB-BD31-4B8C-83A1-F6EECF244321}">
                <p14:modId xmlns:p14="http://schemas.microsoft.com/office/powerpoint/2010/main" val="1470739309"/>
              </p:ext>
            </p:extLst>
          </p:nvPr>
        </p:nvGraphicFramePr>
        <p:xfrm>
          <a:off x="6247051" y="5777713"/>
          <a:ext cx="208280" cy="365760"/>
        </p:xfrm>
        <a:graphic>
          <a:graphicData uri="http://schemas.openxmlformats.org/drawingml/2006/table">
            <a:tbl>
              <a:tblPr/>
              <a:tblGrid>
                <a:gridCol w="208280">
                  <a:extLst>
                    <a:ext uri="{9D8B030D-6E8A-4147-A177-3AD203B41FA5}">
                      <a16:colId xmlns:a16="http://schemas.microsoft.com/office/drawing/2014/main" val="3256767229"/>
                    </a:ext>
                  </a:extLst>
                </a:gridCol>
              </a:tblGrid>
              <a:tr h="0">
                <a:tc>
                  <a:txBody>
                    <a:bodyPr/>
                    <a:lstStyle/>
                    <a:p>
                      <a:endParaRPr lang="en-US" dirty="0"/>
                    </a:p>
                  </a:txBody>
                  <a:tcPr>
                    <a:lnL>
                      <a:noFill/>
                    </a:lnL>
                    <a:lnR>
                      <a:noFill/>
                    </a:lnR>
                    <a:lnT>
                      <a:noFill/>
                    </a:lnT>
                    <a:lnB>
                      <a:noFill/>
                    </a:lnB>
                  </a:tcPr>
                </a:tc>
                <a:extLst>
                  <a:ext uri="{0D108BD9-81ED-4DB2-BD59-A6C34878D82A}">
                    <a16:rowId xmlns:a16="http://schemas.microsoft.com/office/drawing/2014/main" val="3270956565"/>
                  </a:ext>
                </a:extLst>
              </a:tr>
            </a:tbl>
          </a:graphicData>
        </a:graphic>
      </p:graphicFrame>
      <p:graphicFrame>
        <p:nvGraphicFramePr>
          <p:cNvPr id="4" name="Table 3">
            <a:extLst>
              <a:ext uri="{FF2B5EF4-FFF2-40B4-BE49-F238E27FC236}">
                <a16:creationId xmlns:a16="http://schemas.microsoft.com/office/drawing/2014/main" id="{CC3B1D74-42BE-E140-BE3D-61FE0AE57860}"/>
              </a:ext>
            </a:extLst>
          </p:cNvPr>
          <p:cNvGraphicFramePr>
            <a:graphicFrameLocks noGrp="1"/>
          </p:cNvGraphicFramePr>
          <p:nvPr/>
        </p:nvGraphicFramePr>
        <p:xfrm>
          <a:off x="6327972" y="5365019"/>
          <a:ext cx="208280" cy="365760"/>
        </p:xfrm>
        <a:graphic>
          <a:graphicData uri="http://schemas.openxmlformats.org/drawingml/2006/table">
            <a:tbl>
              <a:tblPr/>
              <a:tblGrid>
                <a:gridCol w="208280">
                  <a:extLst>
                    <a:ext uri="{9D8B030D-6E8A-4147-A177-3AD203B41FA5}">
                      <a16:colId xmlns:a16="http://schemas.microsoft.com/office/drawing/2014/main" val="1066520570"/>
                    </a:ext>
                  </a:extLst>
                </a:gridCol>
              </a:tblGrid>
              <a:tr h="0">
                <a:tc>
                  <a:txBody>
                    <a:bodyPr/>
                    <a:lstStyle/>
                    <a:p>
                      <a:endParaRPr lang="en-US" dirty="0"/>
                    </a:p>
                  </a:txBody>
                  <a:tcPr>
                    <a:lnL>
                      <a:noFill/>
                    </a:lnL>
                    <a:lnR>
                      <a:noFill/>
                    </a:lnR>
                    <a:lnT>
                      <a:noFill/>
                    </a:lnT>
                    <a:lnB>
                      <a:noFill/>
                    </a:lnB>
                  </a:tcPr>
                </a:tc>
                <a:extLst>
                  <a:ext uri="{0D108BD9-81ED-4DB2-BD59-A6C34878D82A}">
                    <a16:rowId xmlns:a16="http://schemas.microsoft.com/office/drawing/2014/main" val="2702104176"/>
                  </a:ext>
                </a:extLst>
              </a:tr>
            </a:tbl>
          </a:graphicData>
        </a:graphic>
      </p:graphicFrame>
      <p:graphicFrame>
        <p:nvGraphicFramePr>
          <p:cNvPr id="5" name="Table 4">
            <a:extLst>
              <a:ext uri="{FF2B5EF4-FFF2-40B4-BE49-F238E27FC236}">
                <a16:creationId xmlns:a16="http://schemas.microsoft.com/office/drawing/2014/main" id="{03423EF3-B5EF-7F4E-A17E-BE9A0ED4F3DE}"/>
              </a:ext>
            </a:extLst>
          </p:cNvPr>
          <p:cNvGraphicFramePr>
            <a:graphicFrameLocks noGrp="1"/>
          </p:cNvGraphicFramePr>
          <p:nvPr/>
        </p:nvGraphicFramePr>
        <p:xfrm>
          <a:off x="6675929" y="5081798"/>
          <a:ext cx="208280" cy="365760"/>
        </p:xfrm>
        <a:graphic>
          <a:graphicData uri="http://schemas.openxmlformats.org/drawingml/2006/table">
            <a:tbl>
              <a:tblPr/>
              <a:tblGrid>
                <a:gridCol w="208280">
                  <a:extLst>
                    <a:ext uri="{9D8B030D-6E8A-4147-A177-3AD203B41FA5}">
                      <a16:colId xmlns:a16="http://schemas.microsoft.com/office/drawing/2014/main" val="3603363941"/>
                    </a:ext>
                  </a:extLst>
                </a:gridCol>
              </a:tblGrid>
              <a:tr h="0">
                <a:tc>
                  <a:txBody>
                    <a:bodyPr/>
                    <a:lstStyle/>
                    <a:p>
                      <a:endParaRPr lang="en-US" dirty="0"/>
                    </a:p>
                  </a:txBody>
                  <a:tcPr>
                    <a:lnL>
                      <a:noFill/>
                    </a:lnL>
                    <a:lnR>
                      <a:noFill/>
                    </a:lnR>
                    <a:lnT>
                      <a:noFill/>
                    </a:lnT>
                    <a:lnB>
                      <a:noFill/>
                    </a:lnB>
                  </a:tcPr>
                </a:tc>
                <a:extLst>
                  <a:ext uri="{0D108BD9-81ED-4DB2-BD59-A6C34878D82A}">
                    <a16:rowId xmlns:a16="http://schemas.microsoft.com/office/drawing/2014/main" val="2921530723"/>
                  </a:ext>
                </a:extLst>
              </a:tr>
            </a:tbl>
          </a:graphicData>
        </a:graphic>
      </p:graphicFrame>
    </p:spTree>
    <p:extLst>
      <p:ext uri="{BB962C8B-B14F-4D97-AF65-F5344CB8AC3E}">
        <p14:creationId xmlns:p14="http://schemas.microsoft.com/office/powerpoint/2010/main" val="132706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951B-FF18-42A7-A074-1E9189B2A77E}"/>
              </a:ext>
            </a:extLst>
          </p:cNvPr>
          <p:cNvSpPr>
            <a:spLocks noGrp="1"/>
          </p:cNvSpPr>
          <p:nvPr>
            <p:ph type="title"/>
          </p:nvPr>
        </p:nvSpPr>
        <p:spPr/>
        <p:txBody>
          <a:bodyPr>
            <a:normAutofit/>
          </a:bodyPr>
          <a:lstStyle/>
          <a:p>
            <a:r>
              <a:rPr lang="en-US" dirty="0"/>
              <a:t>past index sizes in documents</a:t>
            </a:r>
          </a:p>
        </p:txBody>
      </p:sp>
      <p:sp>
        <p:nvSpPr>
          <p:cNvPr id="6" name="Slide Number Placeholder 5">
            <a:extLst>
              <a:ext uri="{FF2B5EF4-FFF2-40B4-BE49-F238E27FC236}">
                <a16:creationId xmlns:a16="http://schemas.microsoft.com/office/drawing/2014/main" id="{E7E6D4F9-3059-4153-877E-8561AD1E771C}"/>
              </a:ext>
            </a:extLst>
          </p:cNvPr>
          <p:cNvSpPr>
            <a:spLocks noGrp="1"/>
          </p:cNvSpPr>
          <p:nvPr>
            <p:ph type="sldNum" sz="quarter" idx="12"/>
          </p:nvPr>
        </p:nvSpPr>
        <p:spPr/>
        <p:txBody>
          <a:bodyPr/>
          <a:lstStyle/>
          <a:p>
            <a:fld id="{F8D59B09-23C8-46BA-B508-CE17BADF421E}" type="slidenum">
              <a:rPr lang="en-US" smtClean="0"/>
              <a:pPr/>
              <a:t>35</a:t>
            </a:fld>
            <a:endParaRPr lang="en-US"/>
          </a:p>
        </p:txBody>
      </p:sp>
      <p:graphicFrame>
        <p:nvGraphicFramePr>
          <p:cNvPr id="5" name="Table 4">
            <a:extLst>
              <a:ext uri="{FF2B5EF4-FFF2-40B4-BE49-F238E27FC236}">
                <a16:creationId xmlns:a16="http://schemas.microsoft.com/office/drawing/2014/main" id="{2A5A71BF-C077-7914-5D07-999631F41007}"/>
              </a:ext>
            </a:extLst>
          </p:cNvPr>
          <p:cNvGraphicFramePr>
            <a:graphicFrameLocks noGrp="1"/>
          </p:cNvGraphicFramePr>
          <p:nvPr>
            <p:extLst>
              <p:ext uri="{D42A27DB-BD31-4B8C-83A1-F6EECF244321}">
                <p14:modId xmlns:p14="http://schemas.microsoft.com/office/powerpoint/2010/main" val="3909731932"/>
              </p:ext>
            </p:extLst>
          </p:nvPr>
        </p:nvGraphicFramePr>
        <p:xfrm>
          <a:off x="931984" y="2461845"/>
          <a:ext cx="7323994" cy="2602524"/>
        </p:xfrm>
        <a:graphic>
          <a:graphicData uri="http://schemas.openxmlformats.org/drawingml/2006/table">
            <a:tbl>
              <a:tblPr/>
              <a:tblGrid>
                <a:gridCol w="1464799">
                  <a:extLst>
                    <a:ext uri="{9D8B030D-6E8A-4147-A177-3AD203B41FA5}">
                      <a16:colId xmlns:a16="http://schemas.microsoft.com/office/drawing/2014/main" val="3149670712"/>
                    </a:ext>
                  </a:extLst>
                </a:gridCol>
                <a:gridCol w="1171839">
                  <a:extLst>
                    <a:ext uri="{9D8B030D-6E8A-4147-A177-3AD203B41FA5}">
                      <a16:colId xmlns:a16="http://schemas.microsoft.com/office/drawing/2014/main" val="3223448952"/>
                    </a:ext>
                  </a:extLst>
                </a:gridCol>
                <a:gridCol w="1171839">
                  <a:extLst>
                    <a:ext uri="{9D8B030D-6E8A-4147-A177-3AD203B41FA5}">
                      <a16:colId xmlns:a16="http://schemas.microsoft.com/office/drawing/2014/main" val="2752824205"/>
                    </a:ext>
                  </a:extLst>
                </a:gridCol>
                <a:gridCol w="1171839">
                  <a:extLst>
                    <a:ext uri="{9D8B030D-6E8A-4147-A177-3AD203B41FA5}">
                      <a16:colId xmlns:a16="http://schemas.microsoft.com/office/drawing/2014/main" val="515480345"/>
                    </a:ext>
                  </a:extLst>
                </a:gridCol>
                <a:gridCol w="1171839">
                  <a:extLst>
                    <a:ext uri="{9D8B030D-6E8A-4147-A177-3AD203B41FA5}">
                      <a16:colId xmlns:a16="http://schemas.microsoft.com/office/drawing/2014/main" val="3274195095"/>
                    </a:ext>
                  </a:extLst>
                </a:gridCol>
                <a:gridCol w="1171839">
                  <a:extLst>
                    <a:ext uri="{9D8B030D-6E8A-4147-A177-3AD203B41FA5}">
                      <a16:colId xmlns:a16="http://schemas.microsoft.com/office/drawing/2014/main" val="1710010405"/>
                    </a:ext>
                  </a:extLst>
                </a:gridCol>
              </a:tblGrid>
              <a:tr h="650631">
                <a:tc>
                  <a:txBody>
                    <a:bodyPr/>
                    <a:lstStyle/>
                    <a:p>
                      <a:pPr algn="l" fontAlgn="b"/>
                      <a:endParaRPr lang="en-US" sz="2000" b="0" i="0" u="none" strike="noStrike">
                        <a:solidFill>
                          <a:srgbClr val="000000"/>
                        </a:solidFill>
                        <a:effectLst/>
                        <a:latin typeface="Calibri" panose="020F0502020204030204" pitchFamily="34" charset="0"/>
                      </a:endParaRPr>
                    </a:p>
                  </a:txBody>
                  <a:tcPr marL="7951" marR="7951" marT="7951" marB="0" anchor="b">
                    <a:lnL>
                      <a:noFill/>
                    </a:lnL>
                    <a:lnR>
                      <a:noFill/>
                    </a:lnR>
                    <a:lnT>
                      <a:noFill/>
                    </a:lnT>
                    <a:lnB>
                      <a:noFill/>
                    </a:lnB>
                    <a:noFill/>
                  </a:tcPr>
                </a:tc>
                <a:tc>
                  <a:txBody>
                    <a:bodyPr/>
                    <a:lstStyle/>
                    <a:p>
                      <a:pPr algn="r" rtl="0" fontAlgn="ctr"/>
                      <a:r>
                        <a:rPr lang="en-US" sz="2000" b="0" i="0" u="none" strike="noStrike" dirty="0">
                          <a:solidFill>
                            <a:srgbClr val="000000"/>
                          </a:solidFill>
                          <a:effectLst/>
                          <a:latin typeface="Calibri" panose="020F0502020204030204" pitchFamily="34" charset="0"/>
                        </a:rPr>
                        <a:t>w18</a:t>
                      </a:r>
                    </a:p>
                  </a:txBody>
                  <a:tcPr marL="7951" marR="7951" marT="7951" marB="0" anchor="ctr">
                    <a:lnL>
                      <a:noFill/>
                    </a:lnL>
                    <a:lnR>
                      <a:noFill/>
                    </a:lnR>
                    <a:lnT>
                      <a:noFill/>
                    </a:lnT>
                    <a:lnB>
                      <a:noFill/>
                    </a:lnB>
                    <a:noFill/>
                  </a:tcPr>
                </a:tc>
                <a:tc>
                  <a:txBody>
                    <a:bodyPr/>
                    <a:lstStyle/>
                    <a:p>
                      <a:pPr algn="r" rtl="0" fontAlgn="ctr"/>
                      <a:r>
                        <a:rPr lang="en-US" sz="2000" b="0" i="0" u="none" strike="noStrike">
                          <a:solidFill>
                            <a:srgbClr val="000000"/>
                          </a:solidFill>
                          <a:effectLst/>
                          <a:latin typeface="Calibri" panose="020F0502020204030204" pitchFamily="34" charset="0"/>
                        </a:rPr>
                        <a:t>w19</a:t>
                      </a:r>
                    </a:p>
                  </a:txBody>
                  <a:tcPr marL="7951" marR="7951" marT="7951" marB="0" anchor="ctr">
                    <a:lnL>
                      <a:noFill/>
                    </a:lnL>
                    <a:lnR>
                      <a:noFill/>
                    </a:lnR>
                    <a:lnT>
                      <a:noFill/>
                    </a:lnT>
                    <a:lnB>
                      <a:noFill/>
                    </a:lnB>
                    <a:noFill/>
                  </a:tcPr>
                </a:tc>
                <a:tc>
                  <a:txBody>
                    <a:bodyPr/>
                    <a:lstStyle/>
                    <a:p>
                      <a:pPr algn="r" rtl="0" fontAlgn="ctr"/>
                      <a:r>
                        <a:rPr lang="en-US" sz="2000" b="0" i="0" u="none" strike="noStrike">
                          <a:solidFill>
                            <a:srgbClr val="000000"/>
                          </a:solidFill>
                          <a:effectLst/>
                          <a:latin typeface="Calibri" panose="020F0502020204030204" pitchFamily="34" charset="0"/>
                        </a:rPr>
                        <a:t>f19</a:t>
                      </a:r>
                    </a:p>
                  </a:txBody>
                  <a:tcPr marL="7951" marR="7951" marT="7951" marB="0" anchor="ctr">
                    <a:lnL>
                      <a:noFill/>
                    </a:lnL>
                    <a:lnR>
                      <a:noFill/>
                    </a:lnR>
                    <a:lnT>
                      <a:noFill/>
                    </a:lnT>
                    <a:lnB>
                      <a:noFill/>
                    </a:lnB>
                    <a:noFill/>
                  </a:tcPr>
                </a:tc>
                <a:tc>
                  <a:txBody>
                    <a:bodyPr/>
                    <a:lstStyle/>
                    <a:p>
                      <a:pPr algn="r" fontAlgn="b"/>
                      <a:r>
                        <a:rPr lang="en-US" sz="2000" b="0" i="0" u="none" strike="noStrike" dirty="0">
                          <a:solidFill>
                            <a:srgbClr val="000000"/>
                          </a:solidFill>
                          <a:effectLst/>
                          <a:latin typeface="Calibri" panose="020F0502020204030204" pitchFamily="34" charset="0"/>
                        </a:rPr>
                        <a:t>w21</a:t>
                      </a:r>
                    </a:p>
                  </a:txBody>
                  <a:tcPr marL="7951" marR="7951" marT="7951" marB="0" anchor="ctr">
                    <a:lnL>
                      <a:noFill/>
                    </a:lnL>
                    <a:lnR>
                      <a:noFill/>
                    </a:lnR>
                    <a:lnT>
                      <a:noFill/>
                    </a:lnT>
                    <a:lnB>
                      <a:noFill/>
                    </a:lnB>
                    <a:noFill/>
                  </a:tcPr>
                </a:tc>
                <a:tc>
                  <a:txBody>
                    <a:bodyPr/>
                    <a:lstStyle/>
                    <a:p>
                      <a:pPr algn="r" fontAlgn="b"/>
                      <a:r>
                        <a:rPr lang="en-US" sz="2000" b="0" i="0" u="none" strike="noStrike" dirty="0">
                          <a:solidFill>
                            <a:srgbClr val="000000"/>
                          </a:solidFill>
                          <a:effectLst/>
                          <a:latin typeface="Calibri" panose="020F0502020204030204" pitchFamily="34" charset="0"/>
                        </a:rPr>
                        <a:t>w25</a:t>
                      </a:r>
                    </a:p>
                  </a:txBody>
                  <a:tcPr marL="7951" marR="7951" marT="7951" marB="0" anchor="ctr">
                    <a:lnL>
                      <a:noFill/>
                    </a:lnL>
                    <a:lnR>
                      <a:noFill/>
                    </a:lnR>
                    <a:lnT>
                      <a:noFill/>
                    </a:lnT>
                    <a:lnB>
                      <a:noFill/>
                    </a:lnB>
                    <a:noFill/>
                  </a:tcPr>
                </a:tc>
                <a:extLst>
                  <a:ext uri="{0D108BD9-81ED-4DB2-BD59-A6C34878D82A}">
                    <a16:rowId xmlns:a16="http://schemas.microsoft.com/office/drawing/2014/main" val="148258288"/>
                  </a:ext>
                </a:extLst>
              </a:tr>
              <a:tr h="650631">
                <a:tc>
                  <a:txBody>
                    <a:bodyPr/>
                    <a:lstStyle/>
                    <a:p>
                      <a:pPr algn="l" rtl="0" fontAlgn="ctr"/>
                      <a:r>
                        <a:rPr lang="en-US" sz="2000" b="0" i="0" u="none" strike="noStrike">
                          <a:solidFill>
                            <a:srgbClr val="000000"/>
                          </a:solidFill>
                          <a:effectLst/>
                          <a:latin typeface="Calibri" panose="020F0502020204030204" pitchFamily="34" charset="0"/>
                        </a:rPr>
                        <a:t>High</a:t>
                      </a:r>
                    </a:p>
                  </a:txBody>
                  <a:tcPr marL="7951" marR="7951" marT="7951" marB="0" anchor="ctr">
                    <a:lnL>
                      <a:noFill/>
                    </a:lnL>
                    <a:lnR>
                      <a:noFill/>
                    </a:lnR>
                    <a:lnT>
                      <a:noFill/>
                    </a:lnT>
                    <a:lnB>
                      <a:noFill/>
                    </a:lnB>
                    <a:noFill/>
                  </a:tcPr>
                </a:tc>
                <a:tc>
                  <a:txBody>
                    <a:bodyPr/>
                    <a:lstStyle/>
                    <a:p>
                      <a:pPr algn="r" rtl="0" fontAlgn="ctr"/>
                      <a:r>
                        <a:rPr lang="en-US" sz="2000" b="0" i="0" u="none" strike="noStrike" dirty="0">
                          <a:solidFill>
                            <a:srgbClr val="000000"/>
                          </a:solidFill>
                          <a:effectLst/>
                          <a:latin typeface="Calibri" panose="020F0502020204030204" pitchFamily="34" charset="0"/>
                        </a:rPr>
                        <a:t>13.4M</a:t>
                      </a:r>
                    </a:p>
                  </a:txBody>
                  <a:tcPr marL="7951" marR="7951" marT="7951" marB="0" anchor="ctr">
                    <a:lnL>
                      <a:noFill/>
                    </a:lnL>
                    <a:lnR>
                      <a:noFill/>
                    </a:lnR>
                    <a:lnT>
                      <a:noFill/>
                    </a:lnT>
                    <a:lnB>
                      <a:noFill/>
                    </a:lnB>
                    <a:noFill/>
                  </a:tcPr>
                </a:tc>
                <a:tc>
                  <a:txBody>
                    <a:bodyPr/>
                    <a:lstStyle/>
                    <a:p>
                      <a:pPr algn="r" rtl="0" fontAlgn="ctr"/>
                      <a:r>
                        <a:rPr lang="en-US" sz="2000" b="0" i="0" u="none" strike="noStrike" dirty="0">
                          <a:solidFill>
                            <a:srgbClr val="000000"/>
                          </a:solidFill>
                          <a:effectLst/>
                          <a:latin typeface="Calibri" panose="020F0502020204030204" pitchFamily="34" charset="0"/>
                        </a:rPr>
                        <a:t>150M</a:t>
                      </a:r>
                    </a:p>
                  </a:txBody>
                  <a:tcPr marL="7951" marR="7951" marT="7951" marB="0" anchor="ctr">
                    <a:lnL>
                      <a:noFill/>
                    </a:lnL>
                    <a:lnR>
                      <a:noFill/>
                    </a:lnR>
                    <a:lnT>
                      <a:noFill/>
                    </a:lnT>
                    <a:lnB>
                      <a:noFill/>
                    </a:lnB>
                    <a:noFill/>
                  </a:tcPr>
                </a:tc>
                <a:tc>
                  <a:txBody>
                    <a:bodyPr/>
                    <a:lstStyle/>
                    <a:p>
                      <a:pPr algn="r" rtl="0" fontAlgn="ctr"/>
                      <a:r>
                        <a:rPr lang="en-US" sz="2000" b="0" i="0" u="none" strike="noStrike">
                          <a:solidFill>
                            <a:srgbClr val="000000"/>
                          </a:solidFill>
                          <a:effectLst/>
                          <a:latin typeface="Calibri" panose="020F0502020204030204" pitchFamily="34" charset="0"/>
                        </a:rPr>
                        <a:t>586M</a:t>
                      </a:r>
                    </a:p>
                  </a:txBody>
                  <a:tcPr marL="7951" marR="7951" marT="7951" marB="0" anchor="ctr">
                    <a:lnL>
                      <a:noFill/>
                    </a:lnL>
                    <a:lnR>
                      <a:noFill/>
                    </a:lnR>
                    <a:lnT>
                      <a:noFill/>
                    </a:lnT>
                    <a:lnB>
                      <a:noFill/>
                    </a:lnB>
                    <a:noFill/>
                  </a:tcPr>
                </a:tc>
                <a:tc>
                  <a:txBody>
                    <a:bodyPr/>
                    <a:lstStyle/>
                    <a:p>
                      <a:pPr algn="r" fontAlgn="b"/>
                      <a:r>
                        <a:rPr lang="en-US" sz="2000" b="0" i="0" u="none" strike="noStrike" dirty="0">
                          <a:solidFill>
                            <a:srgbClr val="000000"/>
                          </a:solidFill>
                          <a:effectLst/>
                          <a:latin typeface="Calibri" panose="020F0502020204030204" pitchFamily="34" charset="0"/>
                        </a:rPr>
                        <a:t>536M</a:t>
                      </a:r>
                    </a:p>
                  </a:txBody>
                  <a:tcPr marL="7951" marR="7951" marT="7951" marB="0" anchor="ctr">
                    <a:lnL>
                      <a:noFill/>
                    </a:lnL>
                    <a:lnR>
                      <a:noFill/>
                    </a:lnR>
                    <a:lnT>
                      <a:noFill/>
                    </a:lnT>
                    <a:lnB>
                      <a:noFill/>
                    </a:lnB>
                    <a:noFill/>
                  </a:tcPr>
                </a:tc>
                <a:tc>
                  <a:txBody>
                    <a:bodyPr/>
                    <a:lstStyle/>
                    <a:p>
                      <a:pPr algn="r" fontAlgn="b"/>
                      <a:r>
                        <a:rPr lang="en-US" sz="2000" b="0" i="0" u="none" strike="noStrike" dirty="0">
                          <a:solidFill>
                            <a:srgbClr val="000000"/>
                          </a:solidFill>
                          <a:effectLst/>
                          <a:latin typeface="Calibri" panose="020F0502020204030204" pitchFamily="34" charset="0"/>
                        </a:rPr>
                        <a:t>100M</a:t>
                      </a:r>
                    </a:p>
                  </a:txBody>
                  <a:tcPr marL="7951" marR="7951" marT="7951" marB="0" anchor="ctr">
                    <a:lnL>
                      <a:noFill/>
                    </a:lnL>
                    <a:lnR>
                      <a:noFill/>
                    </a:lnR>
                    <a:lnT>
                      <a:noFill/>
                    </a:lnT>
                    <a:lnB>
                      <a:noFill/>
                    </a:lnB>
                    <a:noFill/>
                  </a:tcPr>
                </a:tc>
                <a:extLst>
                  <a:ext uri="{0D108BD9-81ED-4DB2-BD59-A6C34878D82A}">
                    <a16:rowId xmlns:a16="http://schemas.microsoft.com/office/drawing/2014/main" val="252648962"/>
                  </a:ext>
                </a:extLst>
              </a:tr>
              <a:tr h="650631">
                <a:tc>
                  <a:txBody>
                    <a:bodyPr/>
                    <a:lstStyle/>
                    <a:p>
                      <a:pPr algn="l" rtl="0" fontAlgn="ctr"/>
                      <a:r>
                        <a:rPr lang="en-US" sz="2000" b="0" i="0" u="none" strike="noStrike">
                          <a:solidFill>
                            <a:srgbClr val="000000"/>
                          </a:solidFill>
                          <a:effectLst/>
                          <a:latin typeface="Calibri" panose="020F0502020204030204" pitchFamily="34" charset="0"/>
                        </a:rPr>
                        <a:t>Median</a:t>
                      </a:r>
                    </a:p>
                  </a:txBody>
                  <a:tcPr marL="7951" marR="7951" marT="7951" marB="0" anchor="ctr">
                    <a:lnL>
                      <a:noFill/>
                    </a:lnL>
                    <a:lnR>
                      <a:noFill/>
                    </a:lnR>
                    <a:lnT>
                      <a:noFill/>
                    </a:lnT>
                    <a:lnB>
                      <a:noFill/>
                    </a:lnB>
                    <a:noFill/>
                  </a:tcPr>
                </a:tc>
                <a:tc>
                  <a:txBody>
                    <a:bodyPr/>
                    <a:lstStyle/>
                    <a:p>
                      <a:pPr algn="r" rtl="0" fontAlgn="ctr"/>
                      <a:r>
                        <a:rPr lang="en-US" sz="2000" b="0" i="0" u="none" strike="noStrike">
                          <a:solidFill>
                            <a:srgbClr val="000000"/>
                          </a:solidFill>
                          <a:effectLst/>
                          <a:latin typeface="Calibri" panose="020F0502020204030204" pitchFamily="34" charset="0"/>
                        </a:rPr>
                        <a:t>8,000</a:t>
                      </a:r>
                    </a:p>
                  </a:txBody>
                  <a:tcPr marL="7951" marR="7951" marT="7951" marB="0" anchor="ctr">
                    <a:lnL>
                      <a:noFill/>
                    </a:lnL>
                    <a:lnR>
                      <a:noFill/>
                    </a:lnR>
                    <a:lnT>
                      <a:noFill/>
                    </a:lnT>
                    <a:lnB>
                      <a:noFill/>
                    </a:lnB>
                    <a:noFill/>
                  </a:tcPr>
                </a:tc>
                <a:tc>
                  <a:txBody>
                    <a:bodyPr/>
                    <a:lstStyle/>
                    <a:p>
                      <a:pPr algn="r" rtl="0" fontAlgn="ctr"/>
                      <a:r>
                        <a:rPr lang="en-US" sz="2000" b="0" i="0" u="none" strike="noStrike">
                          <a:solidFill>
                            <a:srgbClr val="000000"/>
                          </a:solidFill>
                          <a:effectLst/>
                          <a:latin typeface="Calibri" panose="020F0502020204030204" pitchFamily="34" charset="0"/>
                        </a:rPr>
                        <a:t>4.65M</a:t>
                      </a:r>
                    </a:p>
                  </a:txBody>
                  <a:tcPr marL="7951" marR="7951" marT="7951" marB="0" anchor="ctr">
                    <a:lnL>
                      <a:noFill/>
                    </a:lnL>
                    <a:lnR>
                      <a:noFill/>
                    </a:lnR>
                    <a:lnT>
                      <a:noFill/>
                    </a:lnT>
                    <a:lnB>
                      <a:noFill/>
                    </a:lnB>
                    <a:noFill/>
                  </a:tcPr>
                </a:tc>
                <a:tc>
                  <a:txBody>
                    <a:bodyPr/>
                    <a:lstStyle/>
                    <a:p>
                      <a:pPr algn="r" rtl="0" fontAlgn="ctr"/>
                      <a:r>
                        <a:rPr lang="en-US" sz="2000" b="0" i="0" u="none" strike="noStrike">
                          <a:solidFill>
                            <a:srgbClr val="000000"/>
                          </a:solidFill>
                          <a:effectLst/>
                          <a:latin typeface="Calibri" panose="020F0502020204030204" pitchFamily="34" charset="0"/>
                        </a:rPr>
                        <a:t>397M</a:t>
                      </a:r>
                    </a:p>
                  </a:txBody>
                  <a:tcPr marL="7951" marR="7951" marT="7951" marB="0" anchor="ctr">
                    <a:lnL>
                      <a:noFill/>
                    </a:lnL>
                    <a:lnR>
                      <a:noFill/>
                    </a:lnR>
                    <a:lnT>
                      <a:noFill/>
                    </a:lnT>
                    <a:lnB>
                      <a:noFill/>
                    </a:lnB>
                    <a:noFill/>
                  </a:tcPr>
                </a:tc>
                <a:tc>
                  <a:txBody>
                    <a:bodyPr/>
                    <a:lstStyle/>
                    <a:p>
                      <a:pPr algn="r" fontAlgn="b"/>
                      <a:r>
                        <a:rPr lang="en-US" sz="2000" b="0" i="0" u="none" strike="noStrike" dirty="0">
                          <a:solidFill>
                            <a:srgbClr val="000000"/>
                          </a:solidFill>
                          <a:effectLst/>
                          <a:latin typeface="Calibri" panose="020F0502020204030204" pitchFamily="34" charset="0"/>
                        </a:rPr>
                        <a:t>84M</a:t>
                      </a:r>
                    </a:p>
                  </a:txBody>
                  <a:tcPr marL="7951" marR="7951" marT="7951" marB="0" anchor="ctr">
                    <a:lnL>
                      <a:noFill/>
                    </a:lnL>
                    <a:lnR>
                      <a:noFill/>
                    </a:lnR>
                    <a:lnT>
                      <a:noFill/>
                    </a:lnT>
                    <a:lnB>
                      <a:noFill/>
                    </a:lnB>
                    <a:noFill/>
                  </a:tcPr>
                </a:tc>
                <a:tc>
                  <a:txBody>
                    <a:bodyPr/>
                    <a:lstStyle/>
                    <a:p>
                      <a:pPr algn="r" fontAlgn="b"/>
                      <a:r>
                        <a:rPr lang="en-US" sz="2000" b="0" i="0" u="none" strike="noStrike" dirty="0">
                          <a:solidFill>
                            <a:srgbClr val="000000"/>
                          </a:solidFill>
                          <a:effectLst/>
                          <a:latin typeface="Calibri" panose="020F0502020204030204" pitchFamily="34" charset="0"/>
                        </a:rPr>
                        <a:t>45M</a:t>
                      </a:r>
                    </a:p>
                  </a:txBody>
                  <a:tcPr marL="7951" marR="7951" marT="7951" marB="0" anchor="ctr">
                    <a:lnL>
                      <a:noFill/>
                    </a:lnL>
                    <a:lnR>
                      <a:noFill/>
                    </a:lnR>
                    <a:lnT>
                      <a:noFill/>
                    </a:lnT>
                    <a:lnB>
                      <a:noFill/>
                    </a:lnB>
                    <a:noFill/>
                  </a:tcPr>
                </a:tc>
                <a:extLst>
                  <a:ext uri="{0D108BD9-81ED-4DB2-BD59-A6C34878D82A}">
                    <a16:rowId xmlns:a16="http://schemas.microsoft.com/office/drawing/2014/main" val="3853473796"/>
                  </a:ext>
                </a:extLst>
              </a:tr>
              <a:tr h="650631">
                <a:tc>
                  <a:txBody>
                    <a:bodyPr/>
                    <a:lstStyle/>
                    <a:p>
                      <a:pPr algn="l" rtl="0" fontAlgn="ctr"/>
                      <a:r>
                        <a:rPr lang="en-US" sz="2000" b="0" i="0" u="none" strike="noStrike" dirty="0">
                          <a:solidFill>
                            <a:srgbClr val="000000"/>
                          </a:solidFill>
                          <a:effectLst/>
                          <a:latin typeface="Calibri" panose="020F0502020204030204" pitchFamily="34" charset="0"/>
                        </a:rPr>
                        <a:t>Low</a:t>
                      </a:r>
                    </a:p>
                  </a:txBody>
                  <a:tcPr marL="7951" marR="7951" marT="7951" marB="0" anchor="ctr">
                    <a:lnL>
                      <a:noFill/>
                    </a:lnL>
                    <a:lnR>
                      <a:noFill/>
                    </a:lnR>
                    <a:lnT>
                      <a:noFill/>
                    </a:lnT>
                    <a:lnB>
                      <a:noFill/>
                    </a:lnB>
                    <a:noFill/>
                  </a:tcPr>
                </a:tc>
                <a:tc>
                  <a:txBody>
                    <a:bodyPr/>
                    <a:lstStyle/>
                    <a:p>
                      <a:pPr algn="r" rtl="0" fontAlgn="ctr"/>
                      <a:r>
                        <a:rPr lang="en-US" sz="2000" b="0" i="0" u="none" strike="noStrike" dirty="0">
                          <a:solidFill>
                            <a:srgbClr val="000000"/>
                          </a:solidFill>
                          <a:effectLst/>
                          <a:latin typeface="Calibri" panose="020F0502020204030204" pitchFamily="34" charset="0"/>
                        </a:rPr>
                        <a:t>4,816</a:t>
                      </a:r>
                    </a:p>
                  </a:txBody>
                  <a:tcPr marL="7951" marR="7951" marT="7951" marB="0" anchor="ctr">
                    <a:lnL>
                      <a:noFill/>
                    </a:lnL>
                    <a:lnR>
                      <a:noFill/>
                    </a:lnR>
                    <a:lnT>
                      <a:noFill/>
                    </a:lnT>
                    <a:lnB>
                      <a:noFill/>
                    </a:lnB>
                    <a:noFill/>
                  </a:tcPr>
                </a:tc>
                <a:tc>
                  <a:txBody>
                    <a:bodyPr/>
                    <a:lstStyle/>
                    <a:p>
                      <a:pPr algn="r" rtl="0" fontAlgn="ctr"/>
                      <a:r>
                        <a:rPr lang="en-US" sz="2000" b="0" i="0" u="none" strike="noStrike" dirty="0">
                          <a:solidFill>
                            <a:srgbClr val="000000"/>
                          </a:solidFill>
                          <a:effectLst/>
                          <a:latin typeface="Calibri" panose="020F0502020204030204" pitchFamily="34" charset="0"/>
                        </a:rPr>
                        <a:t>1.9M</a:t>
                      </a:r>
                    </a:p>
                  </a:txBody>
                  <a:tcPr marL="7951" marR="7951" marT="7951" marB="0" anchor="ctr">
                    <a:lnL>
                      <a:noFill/>
                    </a:lnL>
                    <a:lnR>
                      <a:noFill/>
                    </a:lnR>
                    <a:lnT>
                      <a:noFill/>
                    </a:lnT>
                    <a:lnB>
                      <a:noFill/>
                    </a:lnB>
                    <a:noFill/>
                  </a:tcPr>
                </a:tc>
                <a:tc>
                  <a:txBody>
                    <a:bodyPr/>
                    <a:lstStyle/>
                    <a:p>
                      <a:pPr algn="r" rtl="0" fontAlgn="ctr"/>
                      <a:r>
                        <a:rPr lang="en-US" sz="2000" b="0" i="0" u="none" strike="noStrike" dirty="0">
                          <a:solidFill>
                            <a:srgbClr val="000000"/>
                          </a:solidFill>
                          <a:effectLst/>
                          <a:latin typeface="Calibri" panose="020F0502020204030204" pitchFamily="34" charset="0"/>
                        </a:rPr>
                        <a:t>207M</a:t>
                      </a:r>
                    </a:p>
                  </a:txBody>
                  <a:tcPr marL="7951" marR="7951" marT="7951" marB="0" anchor="ctr">
                    <a:lnL>
                      <a:noFill/>
                    </a:lnL>
                    <a:lnR>
                      <a:noFill/>
                    </a:lnR>
                    <a:lnT>
                      <a:noFill/>
                    </a:lnT>
                    <a:lnB>
                      <a:noFill/>
                    </a:lnB>
                    <a:noFill/>
                  </a:tcPr>
                </a:tc>
                <a:tc>
                  <a:txBody>
                    <a:bodyPr/>
                    <a:lstStyle/>
                    <a:p>
                      <a:pPr algn="r" fontAlgn="b"/>
                      <a:r>
                        <a:rPr lang="en-US" sz="2000" b="0" i="0" u="none" strike="noStrike" dirty="0">
                          <a:solidFill>
                            <a:srgbClr val="000000"/>
                          </a:solidFill>
                          <a:effectLst/>
                          <a:latin typeface="Calibri" panose="020F0502020204030204" pitchFamily="34" charset="0"/>
                        </a:rPr>
                        <a:t>3M</a:t>
                      </a:r>
                    </a:p>
                  </a:txBody>
                  <a:tcPr marL="7951" marR="7951" marT="7951" marB="0" anchor="ctr">
                    <a:lnL>
                      <a:noFill/>
                    </a:lnL>
                    <a:lnR>
                      <a:noFill/>
                    </a:lnR>
                    <a:lnT>
                      <a:noFill/>
                    </a:lnT>
                    <a:lnB>
                      <a:noFill/>
                    </a:lnB>
                    <a:noFill/>
                  </a:tcPr>
                </a:tc>
                <a:tc>
                  <a:txBody>
                    <a:bodyPr/>
                    <a:lstStyle/>
                    <a:p>
                      <a:pPr algn="r" fontAlgn="b"/>
                      <a:r>
                        <a:rPr lang="en-US" sz="2000" b="0" i="0" u="none" strike="noStrike" dirty="0">
                          <a:solidFill>
                            <a:srgbClr val="000000"/>
                          </a:solidFill>
                          <a:effectLst/>
                          <a:latin typeface="Calibri" panose="020F0502020204030204" pitchFamily="34" charset="0"/>
                        </a:rPr>
                        <a:t>10M</a:t>
                      </a:r>
                    </a:p>
                  </a:txBody>
                  <a:tcPr marL="7951" marR="7951" marT="7951" marB="0" anchor="ctr">
                    <a:lnL>
                      <a:noFill/>
                    </a:lnL>
                    <a:lnR>
                      <a:noFill/>
                    </a:lnR>
                    <a:lnT>
                      <a:noFill/>
                    </a:lnT>
                    <a:lnB>
                      <a:noFill/>
                    </a:lnB>
                    <a:noFill/>
                  </a:tcPr>
                </a:tc>
                <a:extLst>
                  <a:ext uri="{0D108BD9-81ED-4DB2-BD59-A6C34878D82A}">
                    <a16:rowId xmlns:a16="http://schemas.microsoft.com/office/drawing/2014/main" val="1641705679"/>
                  </a:ext>
                </a:extLst>
              </a:tr>
            </a:tbl>
          </a:graphicData>
        </a:graphic>
      </p:graphicFrame>
    </p:spTree>
    <p:extLst>
      <p:ext uri="{BB962C8B-B14F-4D97-AF65-F5344CB8AC3E}">
        <p14:creationId xmlns:p14="http://schemas.microsoft.com/office/powerpoint/2010/main" val="31947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3E8E7-C9C0-9D3E-43C0-B37B4F4BB2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92266E-8855-B12A-CDDE-E674D344525B}"/>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7914EBA-AFB3-A1DF-3774-64504F1FF7A5}"/>
              </a:ext>
            </a:extLst>
          </p:cNvPr>
          <p:cNvSpPr>
            <a:spLocks noGrp="1"/>
          </p:cNvSpPr>
          <p:nvPr>
            <p:ph idx="1"/>
          </p:nvPr>
        </p:nvSpPr>
        <p:spPr/>
        <p:txBody>
          <a:bodyPr>
            <a:normAutofit lnSpcReduction="10000"/>
          </a:bodyPr>
          <a:lstStyle/>
          <a:p>
            <a:pPr marL="457200" indent="-457200">
              <a:buAutoNum type="arabicPeriod"/>
            </a:pPr>
            <a:r>
              <a:rPr lang="en-US" dirty="0">
                <a:solidFill>
                  <a:schemeClr val="bg1">
                    <a:lumMod val="65000"/>
                  </a:schemeClr>
                </a:solidFill>
              </a:rPr>
              <a:t>Course staff</a:t>
            </a:r>
          </a:p>
          <a:p>
            <a:pPr marL="457200" indent="-457200">
              <a:buAutoNum type="arabicPeriod"/>
            </a:pPr>
            <a:r>
              <a:rPr lang="en-US" dirty="0">
                <a:solidFill>
                  <a:schemeClr val="bg1">
                    <a:lumMod val="65000"/>
                  </a:schemeClr>
                </a:solidFill>
              </a:rPr>
              <a:t>Course organization</a:t>
            </a:r>
          </a:p>
          <a:p>
            <a:pPr marL="457200" indent="-457200">
              <a:buAutoNum type="arabicPeriod"/>
            </a:pPr>
            <a:r>
              <a:rPr lang="en-US" dirty="0">
                <a:solidFill>
                  <a:schemeClr val="bg1">
                    <a:lumMod val="65000"/>
                  </a:schemeClr>
                </a:solidFill>
              </a:rPr>
              <a:t>Learning objectives</a:t>
            </a:r>
          </a:p>
          <a:p>
            <a:pPr marL="457200" indent="-457200">
              <a:buAutoNum type="arabicPeriod"/>
            </a:pPr>
            <a:r>
              <a:rPr lang="en-US" dirty="0">
                <a:solidFill>
                  <a:schemeClr val="bg1">
                    <a:lumMod val="65000"/>
                  </a:schemeClr>
                </a:solidFill>
              </a:rPr>
              <a:t>System design</a:t>
            </a:r>
          </a:p>
          <a:p>
            <a:pPr marL="457200" indent="-457200">
              <a:buAutoNum type="arabicPeriod"/>
            </a:pPr>
            <a:r>
              <a:rPr lang="en-US" dirty="0">
                <a:solidFill>
                  <a:schemeClr val="bg1">
                    <a:lumMod val="65000"/>
                  </a:schemeClr>
                </a:solidFill>
              </a:rPr>
              <a:t>The project</a:t>
            </a:r>
          </a:p>
          <a:p>
            <a:pPr marL="457200" indent="-457200">
              <a:buAutoNum type="arabicPeriod"/>
            </a:pPr>
            <a:r>
              <a:rPr lang="en-US" dirty="0">
                <a:solidFill>
                  <a:srgbClr val="C00000"/>
                </a:solidFill>
              </a:rPr>
              <a:t>Basic parts of a search engine</a:t>
            </a:r>
          </a:p>
          <a:p>
            <a:pPr marL="457200" indent="-457200">
              <a:buAutoNum type="arabicPeriod"/>
            </a:pPr>
            <a:r>
              <a:rPr lang="en-US" dirty="0"/>
              <a:t>Planning your engine</a:t>
            </a:r>
          </a:p>
          <a:p>
            <a:pPr marL="457200" indent="-457200">
              <a:buAutoNum type="arabicPeriod"/>
            </a:pPr>
            <a:r>
              <a:rPr lang="en-US" dirty="0"/>
              <a:t>Teamwork</a:t>
            </a:r>
          </a:p>
          <a:p>
            <a:pPr marL="457200" indent="-457200">
              <a:buAutoNum type="arabicPeriod"/>
            </a:pPr>
            <a:r>
              <a:rPr lang="en-US" dirty="0"/>
              <a:t>The world around us</a:t>
            </a:r>
          </a:p>
          <a:p>
            <a:pPr marL="457200" indent="-457200">
              <a:buAutoNum type="arabicPeriod"/>
            </a:pPr>
            <a:r>
              <a:rPr lang="en-US" dirty="0"/>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BBE2E460-DD6A-F675-C0A9-F729CC5B13DE}"/>
              </a:ext>
            </a:extLst>
          </p:cNvPr>
          <p:cNvSpPr>
            <a:spLocks noGrp="1"/>
          </p:cNvSpPr>
          <p:nvPr>
            <p:ph type="sldNum" sz="quarter" idx="12"/>
          </p:nvPr>
        </p:nvSpPr>
        <p:spPr/>
        <p:txBody>
          <a:bodyPr/>
          <a:lstStyle/>
          <a:p>
            <a:fld id="{F8D59B09-23C8-46BA-B508-CE17BADF421E}" type="slidenum">
              <a:rPr lang="en-US" smtClean="0"/>
              <a:pPr/>
              <a:t>36</a:t>
            </a:fld>
            <a:endParaRPr lang="en-US"/>
          </a:p>
        </p:txBody>
      </p:sp>
    </p:spTree>
    <p:extLst>
      <p:ext uri="{BB962C8B-B14F-4D97-AF65-F5344CB8AC3E}">
        <p14:creationId xmlns:p14="http://schemas.microsoft.com/office/powerpoint/2010/main" val="9928761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2722E-F06F-4D7D-A8FA-F842DDAC2B66}"/>
              </a:ext>
            </a:extLst>
          </p:cNvPr>
          <p:cNvSpPr>
            <a:spLocks noGrp="1"/>
          </p:cNvSpPr>
          <p:nvPr>
            <p:ph type="title"/>
          </p:nvPr>
        </p:nvSpPr>
        <p:spPr/>
        <p:txBody>
          <a:bodyPr/>
          <a:lstStyle/>
          <a:p>
            <a:r>
              <a:rPr lang="en-US" dirty="0"/>
              <a:t>basic parts of a search engine</a:t>
            </a:r>
          </a:p>
        </p:txBody>
      </p:sp>
      <p:sp>
        <p:nvSpPr>
          <p:cNvPr id="3" name="Content Placeholder 2">
            <a:extLst>
              <a:ext uri="{FF2B5EF4-FFF2-40B4-BE49-F238E27FC236}">
                <a16:creationId xmlns:a16="http://schemas.microsoft.com/office/drawing/2014/main" id="{C04855DE-7565-46EA-B2D5-0861A61D7E31}"/>
              </a:ext>
            </a:extLst>
          </p:cNvPr>
          <p:cNvSpPr>
            <a:spLocks noGrp="1"/>
          </p:cNvSpPr>
          <p:nvPr>
            <p:ph idx="1"/>
          </p:nvPr>
        </p:nvSpPr>
        <p:spPr>
          <a:xfrm>
            <a:off x="1622738" y="1600200"/>
            <a:ext cx="7064062" cy="4525963"/>
          </a:xfrm>
        </p:spPr>
        <p:txBody>
          <a:bodyPr>
            <a:normAutofit/>
          </a:bodyPr>
          <a:lstStyle/>
          <a:p>
            <a:pPr marL="0" indent="0">
              <a:spcAft>
                <a:spcPts val="1000"/>
              </a:spcAft>
              <a:buNone/>
            </a:pPr>
            <a:r>
              <a:rPr lang="en-US" sz="2400" dirty="0"/>
              <a:t>These are the basic pieces you will need.</a:t>
            </a:r>
          </a:p>
          <a:p>
            <a:pPr marL="1371600" lvl="0" indent="-631825">
              <a:spcBef>
                <a:spcPts val="0"/>
              </a:spcBef>
              <a:buFont typeface="+mj-lt"/>
              <a:buAutoNum type="arabicPeriod"/>
              <a:tabLst>
                <a:tab pos="1371600" algn="l"/>
              </a:tabLst>
            </a:pPr>
            <a:r>
              <a:rPr lang="en-US" sz="2400" dirty="0"/>
              <a:t>HTML parser.</a:t>
            </a:r>
          </a:p>
          <a:p>
            <a:pPr marL="1371600" lvl="0" indent="-631825">
              <a:spcBef>
                <a:spcPts val="0"/>
              </a:spcBef>
              <a:buFont typeface="+mj-lt"/>
              <a:buAutoNum type="arabicPeriod"/>
              <a:tabLst>
                <a:tab pos="1371600" algn="l"/>
              </a:tabLst>
            </a:pPr>
            <a:r>
              <a:rPr lang="en-US" sz="2400" dirty="0"/>
              <a:t>Crawler.</a:t>
            </a:r>
          </a:p>
          <a:p>
            <a:pPr marL="1371600" lvl="0" indent="-631825">
              <a:spcBef>
                <a:spcPts val="0"/>
              </a:spcBef>
              <a:buFont typeface="+mj-lt"/>
              <a:buAutoNum type="arabicPeriod"/>
              <a:tabLst>
                <a:tab pos="1371600" algn="l"/>
              </a:tabLst>
            </a:pPr>
            <a:r>
              <a:rPr lang="en-US" sz="2400" dirty="0"/>
              <a:t>Index.</a:t>
            </a:r>
          </a:p>
          <a:p>
            <a:pPr marL="1371600" lvl="0" indent="-631825">
              <a:spcBef>
                <a:spcPts val="0"/>
              </a:spcBef>
              <a:buFont typeface="+mj-lt"/>
              <a:buAutoNum type="arabicPeriod"/>
              <a:tabLst>
                <a:tab pos="1371600" algn="l"/>
              </a:tabLst>
            </a:pPr>
            <a:r>
              <a:rPr lang="en-US" sz="2400" dirty="0"/>
              <a:t>Constraint solver.</a:t>
            </a:r>
          </a:p>
          <a:p>
            <a:pPr marL="1371600" lvl="0" indent="-631825">
              <a:spcBef>
                <a:spcPts val="0"/>
              </a:spcBef>
              <a:buFont typeface="+mj-lt"/>
              <a:buAutoNum type="arabicPeriod"/>
              <a:tabLst>
                <a:tab pos="1371600" algn="l"/>
              </a:tabLst>
            </a:pPr>
            <a:r>
              <a:rPr lang="en-US" sz="2400" dirty="0"/>
              <a:t>Query compiler.</a:t>
            </a:r>
          </a:p>
          <a:p>
            <a:pPr marL="1371600" lvl="0" indent="-631825">
              <a:spcBef>
                <a:spcPts val="0"/>
              </a:spcBef>
              <a:buFont typeface="+mj-lt"/>
              <a:buAutoNum type="arabicPeriod"/>
              <a:tabLst>
                <a:tab pos="1371600" algn="l"/>
              </a:tabLst>
            </a:pPr>
            <a:r>
              <a:rPr lang="en-US" sz="2400" dirty="0"/>
              <a:t>Ranker.</a:t>
            </a:r>
          </a:p>
          <a:p>
            <a:pPr marL="1371600" lvl="0" indent="-631825">
              <a:spcBef>
                <a:spcPts val="0"/>
              </a:spcBef>
              <a:buFont typeface="+mj-lt"/>
              <a:buAutoNum type="arabicPeriod"/>
              <a:tabLst>
                <a:tab pos="1371600" algn="l"/>
              </a:tabLst>
            </a:pPr>
            <a:r>
              <a:rPr lang="en-US" sz="2400" dirty="0"/>
              <a:t>Front end.</a:t>
            </a:r>
          </a:p>
          <a:p>
            <a:endParaRPr lang="en-US" sz="2400" dirty="0"/>
          </a:p>
        </p:txBody>
      </p:sp>
      <p:sp>
        <p:nvSpPr>
          <p:cNvPr id="5" name="Slide Number Placeholder 4">
            <a:extLst>
              <a:ext uri="{FF2B5EF4-FFF2-40B4-BE49-F238E27FC236}">
                <a16:creationId xmlns:a16="http://schemas.microsoft.com/office/drawing/2014/main" id="{921CE908-5899-42FD-9237-FBFA4B96A5D7}"/>
              </a:ext>
            </a:extLst>
          </p:cNvPr>
          <p:cNvSpPr>
            <a:spLocks noGrp="1"/>
          </p:cNvSpPr>
          <p:nvPr>
            <p:ph type="sldNum" sz="quarter" idx="12"/>
          </p:nvPr>
        </p:nvSpPr>
        <p:spPr/>
        <p:txBody>
          <a:bodyPr/>
          <a:lstStyle/>
          <a:p>
            <a:fld id="{F8D59B09-23C8-46BA-B508-CE17BADF421E}" type="slidenum">
              <a:rPr lang="en-US" smtClean="0"/>
              <a:pPr/>
              <a:t>37</a:t>
            </a:fld>
            <a:endParaRPr lang="en-US"/>
          </a:p>
        </p:txBody>
      </p:sp>
    </p:spTree>
    <p:extLst>
      <p:ext uri="{BB962C8B-B14F-4D97-AF65-F5344CB8AC3E}">
        <p14:creationId xmlns:p14="http://schemas.microsoft.com/office/powerpoint/2010/main" val="4044973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F286EFE4-5841-44DD-98A9-5932651182F0}"/>
              </a:ext>
            </a:extLst>
          </p:cNvPr>
          <p:cNvGrpSpPr/>
          <p:nvPr/>
        </p:nvGrpSpPr>
        <p:grpSpPr>
          <a:xfrm>
            <a:off x="5430345" y="4316796"/>
            <a:ext cx="1995954" cy="1218497"/>
            <a:chOff x="3529859" y="2752286"/>
            <a:chExt cx="2084282" cy="1181757"/>
          </a:xfrm>
        </p:grpSpPr>
        <p:sp>
          <p:nvSpPr>
            <p:cNvPr id="17" name="Flowchart: Magnetic Disk 16">
              <a:extLst>
                <a:ext uri="{FF2B5EF4-FFF2-40B4-BE49-F238E27FC236}">
                  <a16:creationId xmlns:a16="http://schemas.microsoft.com/office/drawing/2014/main" id="{5B3EA97B-6003-4FC7-B085-8A9D89D04D4E}"/>
                </a:ext>
              </a:extLst>
            </p:cNvPr>
            <p:cNvSpPr/>
            <p:nvPr/>
          </p:nvSpPr>
          <p:spPr>
            <a:xfrm>
              <a:off x="3529859" y="2752286"/>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8" name="TextBox 17">
              <a:extLst>
                <a:ext uri="{FF2B5EF4-FFF2-40B4-BE49-F238E27FC236}">
                  <a16:creationId xmlns:a16="http://schemas.microsoft.com/office/drawing/2014/main" id="{33317C0E-F28E-43BF-8E00-88228C318F68}"/>
                </a:ext>
              </a:extLst>
            </p:cNvPr>
            <p:cNvSpPr txBox="1"/>
            <p:nvPr/>
          </p:nvSpPr>
          <p:spPr>
            <a:xfrm>
              <a:off x="3529859" y="3261950"/>
              <a:ext cx="2084281" cy="388046"/>
            </a:xfrm>
            <a:prstGeom prst="rect">
              <a:avLst/>
            </a:prstGeom>
            <a:noFill/>
          </p:spPr>
          <p:txBody>
            <a:bodyPr wrap="square" rtlCol="0">
              <a:spAutoFit/>
            </a:bodyPr>
            <a:lstStyle/>
            <a:p>
              <a:pPr algn="ctr"/>
              <a:r>
                <a:rPr lang="en-US" sz="2000" dirty="0"/>
                <a:t>Index files</a:t>
              </a:r>
            </a:p>
          </p:txBody>
        </p:sp>
      </p:grpSp>
      <p:grpSp>
        <p:nvGrpSpPr>
          <p:cNvPr id="8" name="Group 7">
            <a:extLst>
              <a:ext uri="{FF2B5EF4-FFF2-40B4-BE49-F238E27FC236}">
                <a16:creationId xmlns:a16="http://schemas.microsoft.com/office/drawing/2014/main" id="{6F13A94A-DAF4-4110-B733-68FDC2ECCDE3}"/>
              </a:ext>
            </a:extLst>
          </p:cNvPr>
          <p:cNvGrpSpPr/>
          <p:nvPr/>
        </p:nvGrpSpPr>
        <p:grpSpPr>
          <a:xfrm>
            <a:off x="3459723" y="1573092"/>
            <a:ext cx="1672493" cy="804985"/>
            <a:chOff x="1187938" y="2016369"/>
            <a:chExt cx="1672493" cy="804985"/>
          </a:xfrm>
        </p:grpSpPr>
        <p:sp>
          <p:nvSpPr>
            <p:cNvPr id="9" name="Rectangle: Rounded Corners 8">
              <a:extLst>
                <a:ext uri="{FF2B5EF4-FFF2-40B4-BE49-F238E27FC236}">
                  <a16:creationId xmlns:a16="http://schemas.microsoft.com/office/drawing/2014/main" id="{2F7175F4-0C15-4C4C-B7B7-20399DCB9037}"/>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TextBox 9">
              <a:extLst>
                <a:ext uri="{FF2B5EF4-FFF2-40B4-BE49-F238E27FC236}">
                  <a16:creationId xmlns:a16="http://schemas.microsoft.com/office/drawing/2014/main" id="{1732F509-D4EE-4B00-B040-104A5E992032}"/>
                </a:ext>
              </a:extLst>
            </p:cNvPr>
            <p:cNvSpPr txBox="1"/>
            <p:nvPr/>
          </p:nvSpPr>
          <p:spPr>
            <a:xfrm>
              <a:off x="1187938" y="2234195"/>
              <a:ext cx="1672493" cy="400110"/>
            </a:xfrm>
            <a:prstGeom prst="rect">
              <a:avLst/>
            </a:prstGeom>
            <a:noFill/>
          </p:spPr>
          <p:txBody>
            <a:bodyPr wrap="square" rtlCol="0">
              <a:spAutoFit/>
            </a:bodyPr>
            <a:lstStyle/>
            <a:p>
              <a:pPr algn="ctr"/>
              <a:r>
                <a:rPr lang="en-US" sz="2000" dirty="0"/>
                <a:t>Crawler</a:t>
              </a:r>
            </a:p>
          </p:txBody>
        </p:sp>
      </p:grpSp>
      <p:grpSp>
        <p:nvGrpSpPr>
          <p:cNvPr id="19" name="Group 18">
            <a:extLst>
              <a:ext uri="{FF2B5EF4-FFF2-40B4-BE49-F238E27FC236}">
                <a16:creationId xmlns:a16="http://schemas.microsoft.com/office/drawing/2014/main" id="{595A0C7B-CFC6-48CD-B298-749D336868E1}"/>
              </a:ext>
            </a:extLst>
          </p:cNvPr>
          <p:cNvGrpSpPr/>
          <p:nvPr/>
        </p:nvGrpSpPr>
        <p:grpSpPr>
          <a:xfrm>
            <a:off x="5540905" y="2827986"/>
            <a:ext cx="1672493" cy="804985"/>
            <a:chOff x="1187938" y="2016369"/>
            <a:chExt cx="1672493" cy="804985"/>
          </a:xfrm>
        </p:grpSpPr>
        <p:sp>
          <p:nvSpPr>
            <p:cNvPr id="20" name="Rectangle: Rounded Corners 19">
              <a:extLst>
                <a:ext uri="{FF2B5EF4-FFF2-40B4-BE49-F238E27FC236}">
                  <a16:creationId xmlns:a16="http://schemas.microsoft.com/office/drawing/2014/main" id="{BA022DE5-2AC3-45FD-9D1A-414A5F671B7A}"/>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TextBox 20">
              <a:extLst>
                <a:ext uri="{FF2B5EF4-FFF2-40B4-BE49-F238E27FC236}">
                  <a16:creationId xmlns:a16="http://schemas.microsoft.com/office/drawing/2014/main" id="{07290A44-6B91-4A9E-A577-D497FD16E188}"/>
                </a:ext>
              </a:extLst>
            </p:cNvPr>
            <p:cNvSpPr txBox="1"/>
            <p:nvPr/>
          </p:nvSpPr>
          <p:spPr>
            <a:xfrm>
              <a:off x="1187938" y="2202945"/>
              <a:ext cx="1672493" cy="400110"/>
            </a:xfrm>
            <a:prstGeom prst="rect">
              <a:avLst/>
            </a:prstGeom>
            <a:noFill/>
          </p:spPr>
          <p:txBody>
            <a:bodyPr wrap="square" rtlCol="0">
              <a:spAutoFit/>
            </a:bodyPr>
            <a:lstStyle/>
            <a:p>
              <a:pPr algn="ctr"/>
              <a:r>
                <a:rPr lang="en-US" sz="2000" dirty="0"/>
                <a:t>Index build</a:t>
              </a:r>
            </a:p>
          </p:txBody>
        </p:sp>
      </p:grpSp>
      <p:grpSp>
        <p:nvGrpSpPr>
          <p:cNvPr id="25" name="Group 24">
            <a:extLst>
              <a:ext uri="{FF2B5EF4-FFF2-40B4-BE49-F238E27FC236}">
                <a16:creationId xmlns:a16="http://schemas.microsoft.com/office/drawing/2014/main" id="{D664B38A-C69D-4FCF-8538-97FB26E9DF09}"/>
              </a:ext>
            </a:extLst>
          </p:cNvPr>
          <p:cNvGrpSpPr/>
          <p:nvPr/>
        </p:nvGrpSpPr>
        <p:grpSpPr>
          <a:xfrm>
            <a:off x="3451503" y="2827986"/>
            <a:ext cx="1680713" cy="804985"/>
            <a:chOff x="1179718" y="2016369"/>
            <a:chExt cx="1680713" cy="804985"/>
          </a:xfrm>
        </p:grpSpPr>
        <p:sp>
          <p:nvSpPr>
            <p:cNvPr id="26" name="Rectangle: Rounded Corners 25">
              <a:extLst>
                <a:ext uri="{FF2B5EF4-FFF2-40B4-BE49-F238E27FC236}">
                  <a16:creationId xmlns:a16="http://schemas.microsoft.com/office/drawing/2014/main" id="{E9989378-B40D-4436-A44B-0DFAF4148B78}"/>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TextBox 26">
              <a:extLst>
                <a:ext uri="{FF2B5EF4-FFF2-40B4-BE49-F238E27FC236}">
                  <a16:creationId xmlns:a16="http://schemas.microsoft.com/office/drawing/2014/main" id="{101BAD3F-F8A7-4FCB-B377-5A9707EDF4C4}"/>
                </a:ext>
              </a:extLst>
            </p:cNvPr>
            <p:cNvSpPr txBox="1"/>
            <p:nvPr/>
          </p:nvSpPr>
          <p:spPr>
            <a:xfrm>
              <a:off x="1179718" y="2203416"/>
              <a:ext cx="1672493" cy="400110"/>
            </a:xfrm>
            <a:prstGeom prst="rect">
              <a:avLst/>
            </a:prstGeom>
            <a:noFill/>
          </p:spPr>
          <p:txBody>
            <a:bodyPr wrap="square" rtlCol="0">
              <a:spAutoFit/>
            </a:bodyPr>
            <a:lstStyle/>
            <a:p>
              <a:pPr algn="ctr"/>
              <a:r>
                <a:rPr lang="en-US" sz="2000" dirty="0"/>
                <a:t>HTML parser</a:t>
              </a:r>
            </a:p>
          </p:txBody>
        </p:sp>
      </p:grpSp>
      <p:cxnSp>
        <p:nvCxnSpPr>
          <p:cNvPr id="32" name="Straight Arrow Connector 31">
            <a:extLst>
              <a:ext uri="{FF2B5EF4-FFF2-40B4-BE49-F238E27FC236}">
                <a16:creationId xmlns:a16="http://schemas.microsoft.com/office/drawing/2014/main" id="{9DD3A166-CF06-4694-A1F5-ADE96C585F4F}"/>
              </a:ext>
            </a:extLst>
          </p:cNvPr>
          <p:cNvCxnSpPr>
            <a:cxnSpLocks/>
            <a:endCxn id="26"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72E1DF7-36E3-4112-A5D0-766A12FEB2C3}"/>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9E52AAB-4359-4970-A849-B72164C1B43B}"/>
              </a:ext>
            </a:extLst>
          </p:cNvPr>
          <p:cNvCxnSpPr>
            <a:cxnSpLocks/>
            <a:endCxn id="17"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83E1D4D-FB69-404B-BF92-360AB075B5C3}"/>
              </a:ext>
            </a:extLst>
          </p:cNvPr>
          <p:cNvSpPr txBox="1"/>
          <p:nvPr/>
        </p:nvSpPr>
        <p:spPr>
          <a:xfrm>
            <a:off x="1923401" y="1790918"/>
            <a:ext cx="1206054" cy="400110"/>
          </a:xfrm>
          <a:prstGeom prst="rect">
            <a:avLst/>
          </a:prstGeom>
          <a:noFill/>
        </p:spPr>
        <p:txBody>
          <a:bodyPr wrap="square" rtlCol="0">
            <a:spAutoFit/>
          </a:bodyPr>
          <a:lstStyle/>
          <a:p>
            <a:r>
              <a:rPr lang="en-US" sz="2000" dirty="0"/>
              <a:t>Seed list</a:t>
            </a:r>
          </a:p>
        </p:txBody>
      </p:sp>
      <p:cxnSp>
        <p:nvCxnSpPr>
          <p:cNvPr id="41" name="Straight Arrow Connector 40">
            <a:extLst>
              <a:ext uri="{FF2B5EF4-FFF2-40B4-BE49-F238E27FC236}">
                <a16:creationId xmlns:a16="http://schemas.microsoft.com/office/drawing/2014/main" id="{D02F0EE6-6D84-4C69-BCE0-482463EA8E4F}"/>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Title 1">
            <a:extLst>
              <a:ext uri="{FF2B5EF4-FFF2-40B4-BE49-F238E27FC236}">
                <a16:creationId xmlns:a16="http://schemas.microsoft.com/office/drawing/2014/main" id="{D10E7C2A-DF1F-4A2F-A754-6FF886119E70}"/>
              </a:ext>
            </a:extLst>
          </p:cNvPr>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t>the index build side</a:t>
            </a:r>
          </a:p>
        </p:txBody>
      </p:sp>
    </p:spTree>
    <p:extLst>
      <p:ext uri="{BB962C8B-B14F-4D97-AF65-F5344CB8AC3E}">
        <p14:creationId xmlns:p14="http://schemas.microsoft.com/office/powerpoint/2010/main" val="26152652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D10E7C2A-DF1F-4A2F-A754-6FF886119E70}"/>
              </a:ext>
            </a:extLst>
          </p:cNvPr>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t>the query serve side</a:t>
            </a:r>
          </a:p>
        </p:txBody>
      </p:sp>
      <p:grpSp>
        <p:nvGrpSpPr>
          <p:cNvPr id="3" name="Group 2">
            <a:extLst>
              <a:ext uri="{FF2B5EF4-FFF2-40B4-BE49-F238E27FC236}">
                <a16:creationId xmlns:a16="http://schemas.microsoft.com/office/drawing/2014/main" id="{F7C94A8A-8EEB-47D5-ADF9-08307F2F19CB}"/>
              </a:ext>
            </a:extLst>
          </p:cNvPr>
          <p:cNvGrpSpPr/>
          <p:nvPr/>
        </p:nvGrpSpPr>
        <p:grpSpPr>
          <a:xfrm>
            <a:off x="457200" y="1068595"/>
            <a:ext cx="8807409" cy="4934048"/>
            <a:chOff x="178991" y="1612506"/>
            <a:chExt cx="8807409" cy="4934048"/>
          </a:xfrm>
        </p:grpSpPr>
        <p:grpSp>
          <p:nvGrpSpPr>
            <p:cNvPr id="31" name="Group 30">
              <a:extLst>
                <a:ext uri="{FF2B5EF4-FFF2-40B4-BE49-F238E27FC236}">
                  <a16:creationId xmlns:a16="http://schemas.microsoft.com/office/drawing/2014/main" id="{F286EFE4-5841-44DD-98A9-5932651182F0}"/>
                </a:ext>
              </a:extLst>
            </p:cNvPr>
            <p:cNvGrpSpPr/>
            <p:nvPr/>
          </p:nvGrpSpPr>
          <p:grpSpPr>
            <a:xfrm>
              <a:off x="3633076" y="5328057"/>
              <a:ext cx="1995954" cy="1218497"/>
              <a:chOff x="3645312" y="3879473"/>
              <a:chExt cx="2084282" cy="1181757"/>
            </a:xfrm>
          </p:grpSpPr>
          <p:sp>
            <p:nvSpPr>
              <p:cNvPr id="17" name="Flowchart: Magnetic Disk 16">
                <a:extLst>
                  <a:ext uri="{FF2B5EF4-FFF2-40B4-BE49-F238E27FC236}">
                    <a16:creationId xmlns:a16="http://schemas.microsoft.com/office/drawing/2014/main" id="{5B3EA97B-6003-4FC7-B085-8A9D89D04D4E}"/>
                  </a:ext>
                </a:extLst>
              </p:cNvPr>
              <p:cNvSpPr/>
              <p:nvPr/>
            </p:nvSpPr>
            <p:spPr>
              <a:xfrm>
                <a:off x="3645312" y="3879473"/>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8" name="TextBox 17">
                <a:extLst>
                  <a:ext uri="{FF2B5EF4-FFF2-40B4-BE49-F238E27FC236}">
                    <a16:creationId xmlns:a16="http://schemas.microsoft.com/office/drawing/2014/main" id="{33317C0E-F28E-43BF-8E00-88228C318F68}"/>
                  </a:ext>
                </a:extLst>
              </p:cNvPr>
              <p:cNvSpPr txBox="1"/>
              <p:nvPr/>
            </p:nvSpPr>
            <p:spPr>
              <a:xfrm>
                <a:off x="3645313" y="4355196"/>
                <a:ext cx="2084281" cy="388046"/>
              </a:xfrm>
              <a:prstGeom prst="rect">
                <a:avLst/>
              </a:prstGeom>
              <a:noFill/>
            </p:spPr>
            <p:txBody>
              <a:bodyPr wrap="square" rtlCol="0">
                <a:spAutoFit/>
              </a:bodyPr>
              <a:lstStyle/>
              <a:p>
                <a:pPr algn="ctr"/>
                <a:r>
                  <a:rPr lang="en-US" sz="2000" dirty="0"/>
                  <a:t>Index files</a:t>
                </a:r>
              </a:p>
            </p:txBody>
          </p:sp>
        </p:grpSp>
        <p:grpSp>
          <p:nvGrpSpPr>
            <p:cNvPr id="8" name="Group 7">
              <a:extLst>
                <a:ext uri="{FF2B5EF4-FFF2-40B4-BE49-F238E27FC236}">
                  <a16:creationId xmlns:a16="http://schemas.microsoft.com/office/drawing/2014/main" id="{6F13A94A-DAF4-4110-B733-68FDC2ECCDE3}"/>
                </a:ext>
              </a:extLst>
            </p:cNvPr>
            <p:cNvGrpSpPr/>
            <p:nvPr/>
          </p:nvGrpSpPr>
          <p:grpSpPr>
            <a:xfrm>
              <a:off x="1654571" y="1612506"/>
              <a:ext cx="1672493" cy="804985"/>
              <a:chOff x="1187938" y="2016369"/>
              <a:chExt cx="1672493" cy="804985"/>
            </a:xfrm>
          </p:grpSpPr>
          <p:sp>
            <p:nvSpPr>
              <p:cNvPr id="9" name="Rectangle: Rounded Corners 8">
                <a:extLst>
                  <a:ext uri="{FF2B5EF4-FFF2-40B4-BE49-F238E27FC236}">
                    <a16:creationId xmlns:a16="http://schemas.microsoft.com/office/drawing/2014/main" id="{2F7175F4-0C15-4C4C-B7B7-20399DCB9037}"/>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TextBox 9">
                <a:extLst>
                  <a:ext uri="{FF2B5EF4-FFF2-40B4-BE49-F238E27FC236}">
                    <a16:creationId xmlns:a16="http://schemas.microsoft.com/office/drawing/2014/main" id="{1732F509-D4EE-4B00-B040-104A5E992032}"/>
                  </a:ext>
                </a:extLst>
              </p:cNvPr>
              <p:cNvSpPr txBox="1"/>
              <p:nvPr/>
            </p:nvSpPr>
            <p:spPr>
              <a:xfrm>
                <a:off x="1187938" y="2234195"/>
                <a:ext cx="1672493" cy="400110"/>
              </a:xfrm>
              <a:prstGeom prst="rect">
                <a:avLst/>
              </a:prstGeom>
              <a:noFill/>
            </p:spPr>
            <p:txBody>
              <a:bodyPr wrap="square" rtlCol="0">
                <a:spAutoFit/>
              </a:bodyPr>
              <a:lstStyle/>
              <a:p>
                <a:pPr algn="ctr"/>
                <a:r>
                  <a:rPr lang="en-US" sz="2000" dirty="0"/>
                  <a:t>Front end</a:t>
                </a:r>
              </a:p>
            </p:txBody>
          </p:sp>
        </p:grpSp>
        <p:grpSp>
          <p:nvGrpSpPr>
            <p:cNvPr id="19" name="Group 18">
              <a:extLst>
                <a:ext uri="{FF2B5EF4-FFF2-40B4-BE49-F238E27FC236}">
                  <a16:creationId xmlns:a16="http://schemas.microsoft.com/office/drawing/2014/main" id="{595A0C7B-CFC6-48CD-B298-749D336868E1}"/>
                </a:ext>
              </a:extLst>
            </p:cNvPr>
            <p:cNvGrpSpPr/>
            <p:nvPr/>
          </p:nvGrpSpPr>
          <p:grpSpPr>
            <a:xfrm>
              <a:off x="3735753" y="2867400"/>
              <a:ext cx="1672493" cy="804985"/>
              <a:chOff x="1187938" y="2016369"/>
              <a:chExt cx="1672493" cy="804985"/>
            </a:xfrm>
          </p:grpSpPr>
          <p:sp>
            <p:nvSpPr>
              <p:cNvPr id="20" name="Rectangle: Rounded Corners 19">
                <a:extLst>
                  <a:ext uri="{FF2B5EF4-FFF2-40B4-BE49-F238E27FC236}">
                    <a16:creationId xmlns:a16="http://schemas.microsoft.com/office/drawing/2014/main" id="{BA022DE5-2AC3-45FD-9D1A-414A5F671B7A}"/>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TextBox 20">
                <a:extLst>
                  <a:ext uri="{FF2B5EF4-FFF2-40B4-BE49-F238E27FC236}">
                    <a16:creationId xmlns:a16="http://schemas.microsoft.com/office/drawing/2014/main" id="{07290A44-6B91-4A9E-A577-D497FD16E188}"/>
                  </a:ext>
                </a:extLst>
              </p:cNvPr>
              <p:cNvSpPr txBox="1"/>
              <p:nvPr/>
            </p:nvSpPr>
            <p:spPr>
              <a:xfrm>
                <a:off x="1187938" y="2071729"/>
                <a:ext cx="1672493" cy="707886"/>
              </a:xfrm>
              <a:prstGeom prst="rect">
                <a:avLst/>
              </a:prstGeom>
              <a:noFill/>
            </p:spPr>
            <p:txBody>
              <a:bodyPr wrap="square" rtlCol="0">
                <a:spAutoFit/>
              </a:bodyPr>
              <a:lstStyle/>
              <a:p>
                <a:pPr algn="ctr"/>
                <a:r>
                  <a:rPr lang="en-US" sz="2000" dirty="0"/>
                  <a:t>Constraint solver</a:t>
                </a:r>
              </a:p>
            </p:txBody>
          </p:sp>
        </p:grpSp>
        <p:grpSp>
          <p:nvGrpSpPr>
            <p:cNvPr id="25" name="Group 24">
              <a:extLst>
                <a:ext uri="{FF2B5EF4-FFF2-40B4-BE49-F238E27FC236}">
                  <a16:creationId xmlns:a16="http://schemas.microsoft.com/office/drawing/2014/main" id="{D664B38A-C69D-4FCF-8538-97FB26E9DF09}"/>
                </a:ext>
              </a:extLst>
            </p:cNvPr>
            <p:cNvGrpSpPr/>
            <p:nvPr/>
          </p:nvGrpSpPr>
          <p:grpSpPr>
            <a:xfrm>
              <a:off x="1654571" y="2867400"/>
              <a:ext cx="1672493" cy="804985"/>
              <a:chOff x="1187938" y="2016369"/>
              <a:chExt cx="1672493" cy="804985"/>
            </a:xfrm>
          </p:grpSpPr>
          <p:sp>
            <p:nvSpPr>
              <p:cNvPr id="26" name="Rectangle: Rounded Corners 25">
                <a:extLst>
                  <a:ext uri="{FF2B5EF4-FFF2-40B4-BE49-F238E27FC236}">
                    <a16:creationId xmlns:a16="http://schemas.microsoft.com/office/drawing/2014/main" id="{E9989378-B40D-4436-A44B-0DFAF4148B78}"/>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TextBox 26">
                <a:extLst>
                  <a:ext uri="{FF2B5EF4-FFF2-40B4-BE49-F238E27FC236}">
                    <a16:creationId xmlns:a16="http://schemas.microsoft.com/office/drawing/2014/main" id="{101BAD3F-F8A7-4FCB-B377-5A9707EDF4C4}"/>
                  </a:ext>
                </a:extLst>
              </p:cNvPr>
              <p:cNvSpPr txBox="1"/>
              <p:nvPr/>
            </p:nvSpPr>
            <p:spPr>
              <a:xfrm>
                <a:off x="1187938" y="2064917"/>
                <a:ext cx="1672493" cy="707886"/>
              </a:xfrm>
              <a:prstGeom prst="rect">
                <a:avLst/>
              </a:prstGeom>
              <a:noFill/>
            </p:spPr>
            <p:txBody>
              <a:bodyPr wrap="square" rtlCol="0">
                <a:spAutoFit/>
              </a:bodyPr>
              <a:lstStyle/>
              <a:p>
                <a:pPr algn="ctr"/>
                <a:r>
                  <a:rPr lang="en-US" sz="2000" dirty="0"/>
                  <a:t>Query compiler</a:t>
                </a:r>
              </a:p>
            </p:txBody>
          </p:sp>
        </p:grpSp>
        <p:grpSp>
          <p:nvGrpSpPr>
            <p:cNvPr id="28" name="Group 27">
              <a:extLst>
                <a:ext uri="{FF2B5EF4-FFF2-40B4-BE49-F238E27FC236}">
                  <a16:creationId xmlns:a16="http://schemas.microsoft.com/office/drawing/2014/main" id="{A262AF84-80DF-4352-A2BE-9038C5ECA658}"/>
                </a:ext>
              </a:extLst>
            </p:cNvPr>
            <p:cNvGrpSpPr/>
            <p:nvPr/>
          </p:nvGrpSpPr>
          <p:grpSpPr>
            <a:xfrm>
              <a:off x="5816935" y="2882256"/>
              <a:ext cx="1688933" cy="804985"/>
              <a:chOff x="1187938" y="2016369"/>
              <a:chExt cx="1688933" cy="804985"/>
            </a:xfrm>
          </p:grpSpPr>
          <p:sp>
            <p:nvSpPr>
              <p:cNvPr id="29" name="Rectangle: Rounded Corners 28">
                <a:extLst>
                  <a:ext uri="{FF2B5EF4-FFF2-40B4-BE49-F238E27FC236}">
                    <a16:creationId xmlns:a16="http://schemas.microsoft.com/office/drawing/2014/main" id="{7D2331D9-624D-4569-991B-32A2C830B0AF}"/>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TextBox 29">
                <a:extLst>
                  <a:ext uri="{FF2B5EF4-FFF2-40B4-BE49-F238E27FC236}">
                    <a16:creationId xmlns:a16="http://schemas.microsoft.com/office/drawing/2014/main" id="{836B9EB3-2784-4926-BCC8-63A8600F29AA}"/>
                  </a:ext>
                </a:extLst>
              </p:cNvPr>
              <p:cNvSpPr txBox="1"/>
              <p:nvPr/>
            </p:nvSpPr>
            <p:spPr>
              <a:xfrm>
                <a:off x="1204378" y="2203949"/>
                <a:ext cx="1672493" cy="400110"/>
              </a:xfrm>
              <a:prstGeom prst="rect">
                <a:avLst/>
              </a:prstGeom>
              <a:noFill/>
            </p:spPr>
            <p:txBody>
              <a:bodyPr wrap="square" rtlCol="0">
                <a:spAutoFit/>
              </a:bodyPr>
              <a:lstStyle/>
              <a:p>
                <a:pPr algn="ctr"/>
                <a:r>
                  <a:rPr lang="en-US" sz="2000" dirty="0"/>
                  <a:t>Ranker</a:t>
                </a:r>
              </a:p>
            </p:txBody>
          </p:sp>
        </p:grpSp>
        <p:cxnSp>
          <p:nvCxnSpPr>
            <p:cNvPr id="32" name="Straight Arrow Connector 31">
              <a:extLst>
                <a:ext uri="{FF2B5EF4-FFF2-40B4-BE49-F238E27FC236}">
                  <a16:creationId xmlns:a16="http://schemas.microsoft.com/office/drawing/2014/main" id="{9DD3A166-CF06-4694-A1F5-ADE96C585F4F}"/>
                </a:ext>
              </a:extLst>
            </p:cNvPr>
            <p:cNvCxnSpPr>
              <a:cxnSpLocks/>
              <a:endCxn id="26" idx="0"/>
            </p:cNvCxnSpPr>
            <p:nvPr/>
          </p:nvCxnSpPr>
          <p:spPr>
            <a:xfrm>
              <a:off x="2490816" y="2421902"/>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72E1DF7-36E3-4112-A5D0-766A12FEB2C3}"/>
                </a:ext>
              </a:extLst>
            </p:cNvPr>
            <p:cNvCxnSpPr>
              <a:cxnSpLocks/>
            </p:cNvCxnSpPr>
            <p:nvPr/>
          </p:nvCxnSpPr>
          <p:spPr>
            <a:xfrm flipV="1">
              <a:off x="3327064" y="327453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A6F6431-2ACC-406E-A138-F905FFCCAB65}"/>
                </a:ext>
              </a:extLst>
            </p:cNvPr>
            <p:cNvCxnSpPr>
              <a:cxnSpLocks/>
            </p:cNvCxnSpPr>
            <p:nvPr/>
          </p:nvCxnSpPr>
          <p:spPr>
            <a:xfrm flipV="1">
              <a:off x="5408246" y="327793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9E52AAB-4359-4970-A849-B72164C1B43B}"/>
                </a:ext>
              </a:extLst>
            </p:cNvPr>
            <p:cNvCxnSpPr>
              <a:cxnSpLocks/>
            </p:cNvCxnSpPr>
            <p:nvPr/>
          </p:nvCxnSpPr>
          <p:spPr>
            <a:xfrm>
              <a:off x="4621318" y="4927448"/>
              <a:ext cx="0" cy="400609"/>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059B7A9-0CAF-40D0-8981-073DFBA4B4F3}"/>
                </a:ext>
              </a:extLst>
            </p:cNvPr>
            <p:cNvCxnSpPr>
              <a:cxnSpLocks/>
            </p:cNvCxnSpPr>
            <p:nvPr/>
          </p:nvCxnSpPr>
          <p:spPr>
            <a:xfrm flipV="1">
              <a:off x="7522307" y="326989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8927674-B1EA-463B-B308-6B5DE379F468}"/>
                </a:ext>
              </a:extLst>
            </p:cNvPr>
            <p:cNvSpPr txBox="1"/>
            <p:nvPr/>
          </p:nvSpPr>
          <p:spPr>
            <a:xfrm>
              <a:off x="7963875" y="3085225"/>
              <a:ext cx="1022525" cy="369332"/>
            </a:xfrm>
            <a:prstGeom prst="rect">
              <a:avLst/>
            </a:prstGeom>
            <a:noFill/>
          </p:spPr>
          <p:txBody>
            <a:bodyPr wrap="square" rtlCol="0">
              <a:spAutoFit/>
            </a:bodyPr>
            <a:lstStyle/>
            <a:p>
              <a:r>
                <a:rPr lang="en-US" dirty="0"/>
                <a:t>Results</a:t>
              </a:r>
            </a:p>
          </p:txBody>
        </p:sp>
        <p:sp>
          <p:nvSpPr>
            <p:cNvPr id="40" name="TextBox 39">
              <a:extLst>
                <a:ext uri="{FF2B5EF4-FFF2-40B4-BE49-F238E27FC236}">
                  <a16:creationId xmlns:a16="http://schemas.microsoft.com/office/drawing/2014/main" id="{583E1D4D-FB69-404B-BF92-360AB075B5C3}"/>
                </a:ext>
              </a:extLst>
            </p:cNvPr>
            <p:cNvSpPr txBox="1"/>
            <p:nvPr/>
          </p:nvSpPr>
          <p:spPr>
            <a:xfrm>
              <a:off x="178991" y="1809667"/>
              <a:ext cx="1022525" cy="400110"/>
            </a:xfrm>
            <a:prstGeom prst="rect">
              <a:avLst/>
            </a:prstGeom>
            <a:noFill/>
          </p:spPr>
          <p:txBody>
            <a:bodyPr wrap="square" rtlCol="0">
              <a:spAutoFit/>
            </a:bodyPr>
            <a:lstStyle/>
            <a:p>
              <a:r>
                <a:rPr lang="en-US" sz="2000" dirty="0"/>
                <a:t>Queries</a:t>
              </a:r>
            </a:p>
          </p:txBody>
        </p:sp>
        <p:cxnSp>
          <p:nvCxnSpPr>
            <p:cNvPr id="41" name="Straight Arrow Connector 40">
              <a:extLst>
                <a:ext uri="{FF2B5EF4-FFF2-40B4-BE49-F238E27FC236}">
                  <a16:creationId xmlns:a16="http://schemas.microsoft.com/office/drawing/2014/main" id="{D02F0EE6-6D84-4C69-BCE0-482463EA8E4F}"/>
                </a:ext>
              </a:extLst>
            </p:cNvPr>
            <p:cNvCxnSpPr>
              <a:cxnSpLocks/>
            </p:cNvCxnSpPr>
            <p:nvPr/>
          </p:nvCxnSpPr>
          <p:spPr>
            <a:xfrm flipV="1">
              <a:off x="1201516" y="2002910"/>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4944C233-F938-4DAD-99C0-BE3769FAA25A}"/>
                </a:ext>
              </a:extLst>
            </p:cNvPr>
            <p:cNvGrpSpPr/>
            <p:nvPr/>
          </p:nvGrpSpPr>
          <p:grpSpPr>
            <a:xfrm>
              <a:off x="3768632" y="4122463"/>
              <a:ext cx="1688932" cy="804985"/>
              <a:chOff x="1187938" y="2102392"/>
              <a:chExt cx="1688932" cy="804985"/>
            </a:xfrm>
          </p:grpSpPr>
          <p:sp>
            <p:nvSpPr>
              <p:cNvPr id="35" name="Rectangle: Rounded Corners 34">
                <a:extLst>
                  <a:ext uri="{FF2B5EF4-FFF2-40B4-BE49-F238E27FC236}">
                    <a16:creationId xmlns:a16="http://schemas.microsoft.com/office/drawing/2014/main" id="{6202A52E-F90D-4FEB-BA2B-63E29E8A04E5}"/>
                  </a:ext>
                </a:extLst>
              </p:cNvPr>
              <p:cNvSpPr/>
              <p:nvPr/>
            </p:nvSpPr>
            <p:spPr>
              <a:xfrm>
                <a:off x="1187938" y="2102392"/>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3" name="TextBox 42">
                <a:extLst>
                  <a:ext uri="{FF2B5EF4-FFF2-40B4-BE49-F238E27FC236}">
                    <a16:creationId xmlns:a16="http://schemas.microsoft.com/office/drawing/2014/main" id="{7FE023D6-3C2E-4104-83AD-2159B9E430E7}"/>
                  </a:ext>
                </a:extLst>
              </p:cNvPr>
              <p:cNvSpPr txBox="1"/>
              <p:nvPr/>
            </p:nvSpPr>
            <p:spPr>
              <a:xfrm>
                <a:off x="1204377" y="2301816"/>
                <a:ext cx="1672493" cy="400110"/>
              </a:xfrm>
              <a:prstGeom prst="rect">
                <a:avLst/>
              </a:prstGeom>
              <a:noFill/>
            </p:spPr>
            <p:txBody>
              <a:bodyPr wrap="square" rtlCol="0">
                <a:spAutoFit/>
              </a:bodyPr>
              <a:lstStyle/>
              <a:p>
                <a:pPr algn="ctr"/>
                <a:r>
                  <a:rPr lang="en-US" sz="2000" dirty="0"/>
                  <a:t>Index server</a:t>
                </a:r>
              </a:p>
            </p:txBody>
          </p:sp>
        </p:grpSp>
        <p:cxnSp>
          <p:nvCxnSpPr>
            <p:cNvPr id="44" name="Straight Arrow Connector 43">
              <a:extLst>
                <a:ext uri="{FF2B5EF4-FFF2-40B4-BE49-F238E27FC236}">
                  <a16:creationId xmlns:a16="http://schemas.microsoft.com/office/drawing/2014/main" id="{8F8C176C-6E22-4EF9-913F-9375327C6A9F}"/>
                </a:ext>
              </a:extLst>
            </p:cNvPr>
            <p:cNvCxnSpPr>
              <a:cxnSpLocks/>
            </p:cNvCxnSpPr>
            <p:nvPr/>
          </p:nvCxnSpPr>
          <p:spPr>
            <a:xfrm>
              <a:off x="4602786" y="3686006"/>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98669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C1942-0DC2-0EE4-658B-2631AADAA6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697947-36B9-9929-91A9-59DB8221C933}"/>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3AC4BBA-AAEF-4D29-D89B-97E8F2B40A5B}"/>
              </a:ext>
            </a:extLst>
          </p:cNvPr>
          <p:cNvSpPr>
            <a:spLocks noGrp="1"/>
          </p:cNvSpPr>
          <p:nvPr>
            <p:ph idx="1"/>
          </p:nvPr>
        </p:nvSpPr>
        <p:spPr/>
        <p:txBody>
          <a:bodyPr>
            <a:normAutofit lnSpcReduction="10000"/>
          </a:bodyPr>
          <a:lstStyle/>
          <a:p>
            <a:pPr marL="457200" indent="-457200">
              <a:buAutoNum type="arabicPeriod"/>
            </a:pPr>
            <a:r>
              <a:rPr lang="en-US" dirty="0">
                <a:solidFill>
                  <a:schemeClr val="bg1">
                    <a:lumMod val="65000"/>
                  </a:schemeClr>
                </a:solidFill>
              </a:rPr>
              <a:t>Course staff</a:t>
            </a:r>
          </a:p>
          <a:p>
            <a:pPr marL="457200" indent="-457200">
              <a:buAutoNum type="arabicPeriod"/>
            </a:pPr>
            <a:r>
              <a:rPr lang="en-US" dirty="0">
                <a:solidFill>
                  <a:schemeClr val="bg1">
                    <a:lumMod val="65000"/>
                  </a:schemeClr>
                </a:solidFill>
              </a:rPr>
              <a:t>Course organization</a:t>
            </a:r>
          </a:p>
          <a:p>
            <a:pPr marL="457200" indent="-457200">
              <a:buAutoNum type="arabicPeriod"/>
            </a:pPr>
            <a:r>
              <a:rPr lang="en-US" dirty="0">
                <a:solidFill>
                  <a:schemeClr val="bg1">
                    <a:lumMod val="65000"/>
                  </a:schemeClr>
                </a:solidFill>
              </a:rPr>
              <a:t>Learning objectives</a:t>
            </a:r>
          </a:p>
          <a:p>
            <a:pPr marL="457200" indent="-457200">
              <a:buAutoNum type="arabicPeriod"/>
            </a:pPr>
            <a:r>
              <a:rPr lang="en-US" dirty="0">
                <a:solidFill>
                  <a:schemeClr val="bg1">
                    <a:lumMod val="65000"/>
                  </a:schemeClr>
                </a:solidFill>
              </a:rPr>
              <a:t>System design</a:t>
            </a:r>
          </a:p>
          <a:p>
            <a:pPr marL="457200" indent="-457200">
              <a:buAutoNum type="arabicPeriod"/>
            </a:pPr>
            <a:r>
              <a:rPr lang="en-US" dirty="0">
                <a:solidFill>
                  <a:schemeClr val="bg1">
                    <a:lumMod val="65000"/>
                  </a:schemeClr>
                </a:solidFill>
              </a:rPr>
              <a:t>The project</a:t>
            </a:r>
          </a:p>
          <a:p>
            <a:pPr marL="457200" indent="-457200">
              <a:buAutoNum type="arabicPeriod"/>
            </a:pPr>
            <a:r>
              <a:rPr lang="en-US" dirty="0">
                <a:solidFill>
                  <a:schemeClr val="bg1">
                    <a:lumMod val="65000"/>
                  </a:schemeClr>
                </a:solidFill>
              </a:rPr>
              <a:t>Basic parts of a search engine</a:t>
            </a:r>
          </a:p>
          <a:p>
            <a:pPr marL="457200" indent="-457200">
              <a:buAutoNum type="arabicPeriod"/>
            </a:pPr>
            <a:r>
              <a:rPr lang="en-US" dirty="0">
                <a:solidFill>
                  <a:srgbClr val="C00000"/>
                </a:solidFill>
              </a:rPr>
              <a:t>Planning your engine</a:t>
            </a:r>
          </a:p>
          <a:p>
            <a:pPr marL="457200" indent="-457200">
              <a:buAutoNum type="arabicPeriod"/>
            </a:pPr>
            <a:r>
              <a:rPr lang="en-US" dirty="0"/>
              <a:t>Teamwork</a:t>
            </a:r>
          </a:p>
          <a:p>
            <a:pPr marL="457200" indent="-457200">
              <a:buAutoNum type="arabicPeriod"/>
            </a:pPr>
            <a:r>
              <a:rPr lang="en-US" dirty="0"/>
              <a:t>The world around us</a:t>
            </a:r>
          </a:p>
          <a:p>
            <a:pPr marL="457200" indent="-457200">
              <a:buAutoNum type="arabicPeriod"/>
            </a:pPr>
            <a:r>
              <a:rPr lang="en-US" dirty="0"/>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8D86404B-9102-005D-911C-8109464E3B2D}"/>
              </a:ext>
            </a:extLst>
          </p:cNvPr>
          <p:cNvSpPr>
            <a:spLocks noGrp="1"/>
          </p:cNvSpPr>
          <p:nvPr>
            <p:ph type="sldNum" sz="quarter" idx="12"/>
          </p:nvPr>
        </p:nvSpPr>
        <p:spPr/>
        <p:txBody>
          <a:bodyPr/>
          <a:lstStyle/>
          <a:p>
            <a:fld id="{F8D59B09-23C8-46BA-B508-CE17BADF421E}" type="slidenum">
              <a:rPr lang="en-US" smtClean="0"/>
              <a:pPr/>
              <a:t>40</a:t>
            </a:fld>
            <a:endParaRPr lang="en-US"/>
          </a:p>
        </p:txBody>
      </p:sp>
    </p:spTree>
    <p:extLst>
      <p:ext uri="{BB962C8B-B14F-4D97-AF65-F5344CB8AC3E}">
        <p14:creationId xmlns:p14="http://schemas.microsoft.com/office/powerpoint/2010/main" val="3974407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E205C-4BB2-499F-BCF2-D4745D0F34CD}"/>
              </a:ext>
            </a:extLst>
          </p:cNvPr>
          <p:cNvSpPr>
            <a:spLocks noGrp="1"/>
          </p:cNvSpPr>
          <p:nvPr>
            <p:ph type="title"/>
          </p:nvPr>
        </p:nvSpPr>
        <p:spPr/>
        <p:txBody>
          <a:bodyPr/>
          <a:lstStyle/>
          <a:p>
            <a:r>
              <a:rPr lang="en-US" dirty="0"/>
              <a:t>your search engine</a:t>
            </a:r>
          </a:p>
        </p:txBody>
      </p:sp>
      <p:sp>
        <p:nvSpPr>
          <p:cNvPr id="3" name="Content Placeholder 2">
            <a:extLst>
              <a:ext uri="{FF2B5EF4-FFF2-40B4-BE49-F238E27FC236}">
                <a16:creationId xmlns:a16="http://schemas.microsoft.com/office/drawing/2014/main" id="{490FCA7D-4707-47AD-86E5-B27E136CD3CC}"/>
              </a:ext>
            </a:extLst>
          </p:cNvPr>
          <p:cNvSpPr>
            <a:spLocks noGrp="1"/>
          </p:cNvSpPr>
          <p:nvPr>
            <p:ph idx="1"/>
          </p:nvPr>
        </p:nvSpPr>
        <p:spPr>
          <a:xfrm>
            <a:off x="457200" y="1417638"/>
            <a:ext cx="8229600" cy="5165724"/>
          </a:xfrm>
        </p:spPr>
        <p:txBody>
          <a:bodyPr>
            <a:normAutofit fontScale="92500" lnSpcReduction="10000"/>
          </a:bodyPr>
          <a:lstStyle/>
          <a:p>
            <a:pPr marL="514350" indent="-514350">
              <a:spcBef>
                <a:spcPts val="800"/>
              </a:spcBef>
              <a:buFont typeface="+mj-lt"/>
              <a:buAutoNum type="arabicPeriod"/>
            </a:pPr>
            <a:r>
              <a:rPr lang="en-US" dirty="0"/>
              <a:t>You may deliver your engine on any platform but everyone always chooses Linux.</a:t>
            </a:r>
          </a:p>
          <a:p>
            <a:pPr marL="514350" indent="-514350">
              <a:spcBef>
                <a:spcPts val="800"/>
              </a:spcBef>
              <a:buFont typeface="+mj-lt"/>
              <a:buAutoNum type="arabicPeriod"/>
            </a:pPr>
            <a:r>
              <a:rPr lang="en-US" dirty="0"/>
              <a:t>I will arrange $50 Google Cloud accounts for all of you.</a:t>
            </a:r>
          </a:p>
          <a:p>
            <a:pPr marL="514350" indent="-514350">
              <a:spcBef>
                <a:spcPts val="800"/>
              </a:spcBef>
              <a:buFont typeface="+mj-lt"/>
              <a:buAutoNum type="arabicPeriod"/>
            </a:pPr>
            <a:r>
              <a:rPr lang="en-US" dirty="0"/>
              <a:t>Almost all of your work will be in C++ and all of it must be yours.</a:t>
            </a:r>
          </a:p>
          <a:p>
            <a:pPr marL="514350" indent="-514350">
              <a:spcBef>
                <a:spcPts val="800"/>
              </a:spcBef>
              <a:buFont typeface="+mj-lt"/>
              <a:buAutoNum type="arabicPeriod"/>
            </a:pPr>
            <a:r>
              <a:rPr lang="en-US" dirty="0"/>
              <a:t>I’ve posted my stylesheet but no one ever follow it.  (Your loss.)</a:t>
            </a:r>
          </a:p>
          <a:p>
            <a:pPr marL="514350" indent="-514350">
              <a:spcBef>
                <a:spcPts val="800"/>
              </a:spcBef>
              <a:buFont typeface="+mj-lt"/>
              <a:buAutoNum type="arabicPeriod"/>
            </a:pPr>
            <a:r>
              <a:rPr lang="en-US" dirty="0"/>
              <a:t>I care less about test cases than I do about getting things working.</a:t>
            </a:r>
          </a:p>
          <a:p>
            <a:pPr marL="514350" indent="-514350">
              <a:spcBef>
                <a:spcPts val="800"/>
              </a:spcBef>
              <a:buFont typeface="+mj-lt"/>
              <a:buAutoNum type="arabicPeriod"/>
            </a:pPr>
            <a:r>
              <a:rPr lang="en-US" dirty="0"/>
              <a:t>You are discouraged from using STL unless you write your own versions.</a:t>
            </a:r>
          </a:p>
          <a:p>
            <a:pPr marL="514350" indent="-514350">
              <a:spcBef>
                <a:spcPts val="800"/>
              </a:spcBef>
              <a:buFont typeface="+mj-lt"/>
              <a:buAutoNum type="arabicPeriod"/>
            </a:pPr>
            <a:r>
              <a:rPr lang="en-US" dirty="0"/>
              <a:t>You will meet with me periodically as a team to discuss your plans and progress. </a:t>
            </a:r>
          </a:p>
          <a:p>
            <a:pPr marL="514350" indent="-514350">
              <a:spcBef>
                <a:spcPts val="800"/>
              </a:spcBef>
              <a:buFont typeface="+mj-lt"/>
              <a:buAutoNum type="arabicPeriod"/>
            </a:pPr>
            <a:r>
              <a:rPr lang="en-US" dirty="0"/>
              <a:t>You will give a short presentation of your results to the class.</a:t>
            </a:r>
          </a:p>
          <a:p>
            <a:pPr marL="514350" indent="-514350">
              <a:spcBef>
                <a:spcPts val="800"/>
              </a:spcBef>
              <a:buFont typeface="+mj-lt"/>
              <a:buAutoNum type="arabicPeriod"/>
            </a:pPr>
            <a:r>
              <a:rPr lang="en-US" dirty="0"/>
              <a:t>You will have a final review, demo, submit a paper and an archive of your code.</a:t>
            </a:r>
          </a:p>
        </p:txBody>
      </p:sp>
      <p:sp>
        <p:nvSpPr>
          <p:cNvPr id="5" name="Slide Number Placeholder 4">
            <a:extLst>
              <a:ext uri="{FF2B5EF4-FFF2-40B4-BE49-F238E27FC236}">
                <a16:creationId xmlns:a16="http://schemas.microsoft.com/office/drawing/2014/main" id="{164203D2-FBEB-464C-844C-CC163F86555F}"/>
              </a:ext>
            </a:extLst>
          </p:cNvPr>
          <p:cNvSpPr>
            <a:spLocks noGrp="1"/>
          </p:cNvSpPr>
          <p:nvPr>
            <p:ph type="sldNum" sz="quarter" idx="12"/>
          </p:nvPr>
        </p:nvSpPr>
        <p:spPr/>
        <p:txBody>
          <a:bodyPr/>
          <a:lstStyle/>
          <a:p>
            <a:fld id="{F8D59B09-23C8-46BA-B508-CE17BADF421E}" type="slidenum">
              <a:rPr lang="en-US" smtClean="0"/>
              <a:pPr/>
              <a:t>41</a:t>
            </a:fld>
            <a:endParaRPr lang="en-US"/>
          </a:p>
        </p:txBody>
      </p:sp>
    </p:spTree>
    <p:extLst>
      <p:ext uri="{BB962C8B-B14F-4D97-AF65-F5344CB8AC3E}">
        <p14:creationId xmlns:p14="http://schemas.microsoft.com/office/powerpoint/2010/main" val="3472764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195C-7455-421B-BB18-3FC0B0628F5D}"/>
              </a:ext>
            </a:extLst>
          </p:cNvPr>
          <p:cNvSpPr>
            <a:spLocks noGrp="1"/>
          </p:cNvSpPr>
          <p:nvPr>
            <p:ph type="title"/>
          </p:nvPr>
        </p:nvSpPr>
        <p:spPr/>
        <p:txBody>
          <a:bodyPr/>
          <a:lstStyle/>
          <a:p>
            <a:r>
              <a:rPr lang="en-US" dirty="0"/>
              <a:t>levels of functionality</a:t>
            </a:r>
          </a:p>
        </p:txBody>
      </p:sp>
      <p:sp>
        <p:nvSpPr>
          <p:cNvPr id="3" name="Content Placeholder 2">
            <a:extLst>
              <a:ext uri="{FF2B5EF4-FFF2-40B4-BE49-F238E27FC236}">
                <a16:creationId xmlns:a16="http://schemas.microsoft.com/office/drawing/2014/main" id="{F1541E3E-96CB-4A8B-98C7-A2E6C6D8F0E5}"/>
              </a:ext>
            </a:extLst>
          </p:cNvPr>
          <p:cNvSpPr>
            <a:spLocks noGrp="1"/>
          </p:cNvSpPr>
          <p:nvPr>
            <p:ph idx="1"/>
          </p:nvPr>
        </p:nvSpPr>
        <p:spPr>
          <a:xfrm>
            <a:off x="1104522" y="1346200"/>
            <a:ext cx="7582277" cy="4779963"/>
          </a:xfrm>
        </p:spPr>
        <p:txBody>
          <a:bodyPr/>
          <a:lstStyle/>
          <a:p>
            <a:pPr>
              <a:tabLst>
                <a:tab pos="461963" algn="l"/>
              </a:tabLst>
            </a:pPr>
            <a:r>
              <a:rPr lang="en-US" dirty="0"/>
              <a:t>0.	Create a plan.</a:t>
            </a:r>
          </a:p>
          <a:p>
            <a:pPr marL="457200" indent="-457200">
              <a:buFont typeface="+mj-lt"/>
              <a:buAutoNum type="arabicPeriod"/>
            </a:pPr>
            <a:r>
              <a:rPr lang="en-US" dirty="0"/>
              <a:t>Parse text files into a hash table.</a:t>
            </a:r>
          </a:p>
          <a:p>
            <a:pPr marL="457200" indent="-457200">
              <a:buFont typeface="+mj-lt"/>
              <a:buAutoNum type="arabicPeriod"/>
            </a:pPr>
            <a:r>
              <a:rPr lang="en-US" dirty="0"/>
              <a:t>Build a crawler.</a:t>
            </a:r>
          </a:p>
          <a:p>
            <a:pPr marL="457200" indent="-457200">
              <a:buFont typeface="+mj-lt"/>
              <a:buAutoNum type="arabicPeriod"/>
            </a:pPr>
            <a:r>
              <a:rPr lang="en-US" dirty="0"/>
              <a:t>Build a reverse word index.</a:t>
            </a:r>
          </a:p>
          <a:p>
            <a:pPr marL="457200" indent="-457200">
              <a:buFont typeface="+mj-lt"/>
              <a:buAutoNum type="arabicPeriod"/>
            </a:pPr>
            <a:r>
              <a:rPr lang="en-US" dirty="0"/>
              <a:t>Create a user interface.</a:t>
            </a:r>
          </a:p>
          <a:p>
            <a:pPr marL="457200" indent="-457200">
              <a:buFont typeface="+mj-lt"/>
              <a:buAutoNum type="arabicPeriod"/>
            </a:pPr>
            <a:r>
              <a:rPr lang="en-US" dirty="0"/>
              <a:t>Build a constraint solver and query parser.</a:t>
            </a:r>
          </a:p>
          <a:p>
            <a:pPr marL="457200" indent="-457200">
              <a:buFont typeface="+mj-lt"/>
              <a:buAutoNum type="arabicPeriod"/>
            </a:pPr>
            <a:r>
              <a:rPr lang="en-US" dirty="0"/>
              <a:t>Build a ranker.</a:t>
            </a:r>
          </a:p>
          <a:p>
            <a:pPr marL="457200" indent="-457200">
              <a:buFont typeface="+mj-lt"/>
              <a:buAutoNum type="arabicPeriod"/>
            </a:pPr>
            <a:r>
              <a:rPr lang="en-US" dirty="0"/>
              <a:t>Advanced functionality, e.g., distributed processing.</a:t>
            </a:r>
          </a:p>
          <a:p>
            <a:endParaRPr lang="en-US" dirty="0"/>
          </a:p>
          <a:p>
            <a:endParaRPr lang="en-US" dirty="0"/>
          </a:p>
        </p:txBody>
      </p:sp>
      <p:sp>
        <p:nvSpPr>
          <p:cNvPr id="4" name="Slide Number Placeholder 3">
            <a:extLst>
              <a:ext uri="{FF2B5EF4-FFF2-40B4-BE49-F238E27FC236}">
                <a16:creationId xmlns:a16="http://schemas.microsoft.com/office/drawing/2014/main" id="{3BB8E02E-3B58-4FFB-AFA6-A7EF21CDE71B}"/>
              </a:ext>
            </a:extLst>
          </p:cNvPr>
          <p:cNvSpPr>
            <a:spLocks noGrp="1"/>
          </p:cNvSpPr>
          <p:nvPr>
            <p:ph type="sldNum" sz="quarter" idx="12"/>
          </p:nvPr>
        </p:nvSpPr>
        <p:spPr/>
        <p:txBody>
          <a:bodyPr/>
          <a:lstStyle/>
          <a:p>
            <a:fld id="{F8D59B09-23C8-46BA-B508-CE17BADF421E}" type="slidenum">
              <a:rPr lang="en-US" smtClean="0"/>
              <a:pPr/>
              <a:t>42</a:t>
            </a:fld>
            <a:endParaRPr lang="en-US"/>
          </a:p>
        </p:txBody>
      </p:sp>
    </p:spTree>
    <p:extLst>
      <p:ext uri="{BB962C8B-B14F-4D97-AF65-F5344CB8AC3E}">
        <p14:creationId xmlns:p14="http://schemas.microsoft.com/office/powerpoint/2010/main" val="15130416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52F0C-E17D-CDFB-7E48-F306C7535A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40837D-9520-3887-D9DE-D18781B87FA0}"/>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69AA1371-374B-E5A4-9689-3EDEB041E305}"/>
              </a:ext>
            </a:extLst>
          </p:cNvPr>
          <p:cNvSpPr>
            <a:spLocks noGrp="1"/>
          </p:cNvSpPr>
          <p:nvPr>
            <p:ph idx="1"/>
          </p:nvPr>
        </p:nvSpPr>
        <p:spPr/>
        <p:txBody>
          <a:bodyPr>
            <a:normAutofit lnSpcReduction="10000"/>
          </a:bodyPr>
          <a:lstStyle/>
          <a:p>
            <a:pPr marL="457200" indent="-457200">
              <a:buAutoNum type="arabicPeriod"/>
            </a:pPr>
            <a:r>
              <a:rPr lang="en-US" dirty="0">
                <a:solidFill>
                  <a:schemeClr val="bg1">
                    <a:lumMod val="65000"/>
                  </a:schemeClr>
                </a:solidFill>
              </a:rPr>
              <a:t>Course staff</a:t>
            </a:r>
          </a:p>
          <a:p>
            <a:pPr marL="457200" indent="-457200">
              <a:buAutoNum type="arabicPeriod"/>
            </a:pPr>
            <a:r>
              <a:rPr lang="en-US" dirty="0">
                <a:solidFill>
                  <a:schemeClr val="bg1">
                    <a:lumMod val="65000"/>
                  </a:schemeClr>
                </a:solidFill>
              </a:rPr>
              <a:t>Course organization</a:t>
            </a:r>
          </a:p>
          <a:p>
            <a:pPr marL="457200" indent="-457200">
              <a:buAutoNum type="arabicPeriod"/>
            </a:pPr>
            <a:r>
              <a:rPr lang="en-US" dirty="0">
                <a:solidFill>
                  <a:schemeClr val="bg1">
                    <a:lumMod val="65000"/>
                  </a:schemeClr>
                </a:solidFill>
              </a:rPr>
              <a:t>Learning objectives</a:t>
            </a:r>
          </a:p>
          <a:p>
            <a:pPr marL="457200" indent="-457200">
              <a:buAutoNum type="arabicPeriod"/>
            </a:pPr>
            <a:r>
              <a:rPr lang="en-US" dirty="0">
                <a:solidFill>
                  <a:schemeClr val="bg1">
                    <a:lumMod val="65000"/>
                  </a:schemeClr>
                </a:solidFill>
              </a:rPr>
              <a:t>System design</a:t>
            </a:r>
          </a:p>
          <a:p>
            <a:pPr marL="457200" indent="-457200">
              <a:buAutoNum type="arabicPeriod"/>
            </a:pPr>
            <a:r>
              <a:rPr lang="en-US" dirty="0">
                <a:solidFill>
                  <a:schemeClr val="bg1">
                    <a:lumMod val="65000"/>
                  </a:schemeClr>
                </a:solidFill>
              </a:rPr>
              <a:t>The project</a:t>
            </a:r>
          </a:p>
          <a:p>
            <a:pPr marL="457200" indent="-457200">
              <a:buAutoNum type="arabicPeriod"/>
            </a:pPr>
            <a:r>
              <a:rPr lang="en-US" dirty="0">
                <a:solidFill>
                  <a:schemeClr val="bg1">
                    <a:lumMod val="65000"/>
                  </a:schemeClr>
                </a:solidFill>
              </a:rPr>
              <a:t>Basic parts of a search engine</a:t>
            </a:r>
          </a:p>
          <a:p>
            <a:pPr marL="457200" indent="-457200">
              <a:buAutoNum type="arabicPeriod"/>
            </a:pPr>
            <a:r>
              <a:rPr lang="en-US" dirty="0">
                <a:solidFill>
                  <a:schemeClr val="bg1">
                    <a:lumMod val="65000"/>
                  </a:schemeClr>
                </a:solidFill>
              </a:rPr>
              <a:t>Planning your engine</a:t>
            </a:r>
          </a:p>
          <a:p>
            <a:pPr marL="457200" indent="-457200">
              <a:buAutoNum type="arabicPeriod"/>
            </a:pPr>
            <a:r>
              <a:rPr lang="en-US" dirty="0">
                <a:solidFill>
                  <a:srgbClr val="C00000"/>
                </a:solidFill>
              </a:rPr>
              <a:t>Teamwork</a:t>
            </a:r>
          </a:p>
          <a:p>
            <a:pPr marL="457200" indent="-457200">
              <a:buAutoNum type="arabicPeriod"/>
            </a:pPr>
            <a:r>
              <a:rPr lang="en-US" dirty="0"/>
              <a:t>The world around us</a:t>
            </a:r>
          </a:p>
          <a:p>
            <a:pPr marL="457200" indent="-457200">
              <a:buAutoNum type="arabicPeriod"/>
            </a:pPr>
            <a:r>
              <a:rPr lang="en-US" dirty="0"/>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9270C302-6585-EEF3-2052-E4CA20CF15BA}"/>
              </a:ext>
            </a:extLst>
          </p:cNvPr>
          <p:cNvSpPr>
            <a:spLocks noGrp="1"/>
          </p:cNvSpPr>
          <p:nvPr>
            <p:ph type="sldNum" sz="quarter" idx="12"/>
          </p:nvPr>
        </p:nvSpPr>
        <p:spPr/>
        <p:txBody>
          <a:bodyPr/>
          <a:lstStyle/>
          <a:p>
            <a:fld id="{F8D59B09-23C8-46BA-B508-CE17BADF421E}" type="slidenum">
              <a:rPr lang="en-US" smtClean="0"/>
              <a:pPr/>
              <a:t>43</a:t>
            </a:fld>
            <a:endParaRPr lang="en-US"/>
          </a:p>
        </p:txBody>
      </p:sp>
    </p:spTree>
    <p:extLst>
      <p:ext uri="{BB962C8B-B14F-4D97-AF65-F5344CB8AC3E}">
        <p14:creationId xmlns:p14="http://schemas.microsoft.com/office/powerpoint/2010/main" val="2543699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E4F41-4B62-4FF9-A0BE-0F3E59CB44C2}"/>
              </a:ext>
            </a:extLst>
          </p:cNvPr>
          <p:cNvSpPr txBox="1">
            <a:spLocks/>
          </p:cNvSpPr>
          <p:nvPr/>
        </p:nvSpPr>
        <p:spPr>
          <a:xfrm>
            <a:off x="872066" y="1786467"/>
            <a:ext cx="7543800" cy="265006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a:t>What are the most important determinants of all your outcomes in life?</a:t>
            </a:r>
          </a:p>
          <a:p>
            <a:pPr algn="l"/>
            <a:endParaRPr lang="en-US" sz="3200" dirty="0"/>
          </a:p>
          <a:p>
            <a:pPr algn="l"/>
            <a:r>
              <a:rPr lang="en-US" sz="3200" dirty="0"/>
              <a:t>I suggest it’s all the other people in your life.</a:t>
            </a:r>
            <a:br>
              <a:rPr lang="en-US" sz="3200" dirty="0"/>
            </a:br>
            <a:r>
              <a:rPr lang="en-US" sz="3200" dirty="0"/>
              <a:t>Sometimes, you get to choose.</a:t>
            </a:r>
          </a:p>
        </p:txBody>
      </p:sp>
      <p:sp>
        <p:nvSpPr>
          <p:cNvPr id="4" name="Slide Number Placeholder 3">
            <a:extLst>
              <a:ext uri="{FF2B5EF4-FFF2-40B4-BE49-F238E27FC236}">
                <a16:creationId xmlns:a16="http://schemas.microsoft.com/office/drawing/2014/main" id="{360BFA61-5388-4EA9-9334-6CA7A4922A83}"/>
              </a:ext>
            </a:extLst>
          </p:cNvPr>
          <p:cNvSpPr>
            <a:spLocks noGrp="1"/>
          </p:cNvSpPr>
          <p:nvPr>
            <p:ph type="sldNum" sz="quarter" idx="12"/>
          </p:nvPr>
        </p:nvSpPr>
        <p:spPr/>
        <p:txBody>
          <a:bodyPr/>
          <a:lstStyle/>
          <a:p>
            <a:fld id="{F8D59B09-23C8-46BA-B508-CE17BADF421E}" type="slidenum">
              <a:rPr lang="en-US" smtClean="0"/>
              <a:pPr/>
              <a:t>44</a:t>
            </a:fld>
            <a:endParaRPr lang="en-US"/>
          </a:p>
        </p:txBody>
      </p:sp>
    </p:spTree>
    <p:extLst>
      <p:ext uri="{BB962C8B-B14F-4D97-AF65-F5344CB8AC3E}">
        <p14:creationId xmlns:p14="http://schemas.microsoft.com/office/powerpoint/2010/main" val="128527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65980-A5E2-47DC-A4EC-51668242BA43}"/>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E4AEBDF3-E5C9-4CF2-B12A-7AE7533B1C86}"/>
              </a:ext>
            </a:extLst>
          </p:cNvPr>
          <p:cNvSpPr>
            <a:spLocks noGrp="1"/>
          </p:cNvSpPr>
          <p:nvPr>
            <p:ph idx="1"/>
          </p:nvPr>
        </p:nvSpPr>
        <p:spPr/>
        <p:txBody>
          <a:bodyPr>
            <a:normAutofit/>
          </a:bodyPr>
          <a:lstStyle/>
          <a:p>
            <a:pPr marL="0" indent="0">
              <a:spcBef>
                <a:spcPts val="1600"/>
              </a:spcBef>
              <a:buNone/>
            </a:pPr>
            <a:r>
              <a:rPr lang="en-US" sz="2400" dirty="0"/>
              <a:t>On the best-performing teams:</a:t>
            </a:r>
          </a:p>
          <a:p>
            <a:pPr marL="514350" indent="-514350">
              <a:spcBef>
                <a:spcPts val="1600"/>
              </a:spcBef>
              <a:buFont typeface="+mj-lt"/>
              <a:buAutoNum type="arabicPeriod"/>
            </a:pPr>
            <a:r>
              <a:rPr lang="en-US" sz="2400" dirty="0"/>
              <a:t>They like each other.</a:t>
            </a:r>
          </a:p>
          <a:p>
            <a:pPr marL="514350" indent="-514350">
              <a:spcBef>
                <a:spcPts val="1600"/>
              </a:spcBef>
              <a:buFont typeface="+mj-lt"/>
              <a:buAutoNum type="arabicPeriod"/>
            </a:pPr>
            <a:r>
              <a:rPr lang="en-US" sz="2400" dirty="0"/>
              <a:t>They buy into the rules and set out to win at them.</a:t>
            </a:r>
          </a:p>
          <a:p>
            <a:pPr marL="514350" indent="-514350">
              <a:spcBef>
                <a:spcPts val="1600"/>
              </a:spcBef>
              <a:buFont typeface="+mj-lt"/>
              <a:buAutoNum type="arabicPeriod"/>
            </a:pPr>
            <a:r>
              <a:rPr lang="en-US" sz="2400" dirty="0"/>
              <a:t>Their plans are filled with a lot of brain-storming about the problems they need to solve and how they’ll do it.</a:t>
            </a:r>
          </a:p>
          <a:p>
            <a:pPr marL="514350" indent="-514350">
              <a:spcBef>
                <a:spcPts val="1600"/>
              </a:spcBef>
              <a:buFont typeface="+mj-lt"/>
              <a:buAutoNum type="arabicPeriod"/>
            </a:pPr>
            <a:r>
              <a:rPr lang="en-US" sz="2400" dirty="0"/>
              <a:t>There’s a lot of brain-storming in their execution as well.</a:t>
            </a:r>
          </a:p>
          <a:p>
            <a:pPr marL="514350" indent="-514350">
              <a:spcBef>
                <a:spcPts val="1600"/>
              </a:spcBef>
              <a:buFont typeface="+mj-lt"/>
              <a:buAutoNum type="arabicPeriod"/>
            </a:pPr>
            <a:r>
              <a:rPr lang="en-US" sz="2400" dirty="0"/>
              <a:t>They come to my office frequently.</a:t>
            </a:r>
          </a:p>
        </p:txBody>
      </p:sp>
      <p:sp>
        <p:nvSpPr>
          <p:cNvPr id="4" name="Slide Number Placeholder 3">
            <a:extLst>
              <a:ext uri="{FF2B5EF4-FFF2-40B4-BE49-F238E27FC236}">
                <a16:creationId xmlns:a16="http://schemas.microsoft.com/office/drawing/2014/main" id="{AE7D2A35-F3A2-4E42-B8E1-BE3B9B7933D2}"/>
              </a:ext>
            </a:extLst>
          </p:cNvPr>
          <p:cNvSpPr>
            <a:spLocks noGrp="1"/>
          </p:cNvSpPr>
          <p:nvPr>
            <p:ph type="sldNum" sz="quarter" idx="12"/>
          </p:nvPr>
        </p:nvSpPr>
        <p:spPr/>
        <p:txBody>
          <a:bodyPr/>
          <a:lstStyle/>
          <a:p>
            <a:fld id="{F8D59B09-23C8-46BA-B508-CE17BADF421E}" type="slidenum">
              <a:rPr lang="en-US" smtClean="0"/>
              <a:pPr/>
              <a:t>45</a:t>
            </a:fld>
            <a:endParaRPr lang="en-US"/>
          </a:p>
        </p:txBody>
      </p:sp>
    </p:spTree>
    <p:extLst>
      <p:ext uri="{BB962C8B-B14F-4D97-AF65-F5344CB8AC3E}">
        <p14:creationId xmlns:p14="http://schemas.microsoft.com/office/powerpoint/2010/main" val="2427701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65980-A5E2-47DC-A4EC-51668242BA43}"/>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E4AEBDF3-E5C9-4CF2-B12A-7AE7533B1C86}"/>
              </a:ext>
            </a:extLst>
          </p:cNvPr>
          <p:cNvSpPr>
            <a:spLocks noGrp="1"/>
          </p:cNvSpPr>
          <p:nvPr>
            <p:ph idx="1"/>
          </p:nvPr>
        </p:nvSpPr>
        <p:spPr>
          <a:xfrm>
            <a:off x="457200" y="1176867"/>
            <a:ext cx="8229600" cy="5337055"/>
          </a:xfrm>
        </p:spPr>
        <p:txBody>
          <a:bodyPr>
            <a:normAutofit lnSpcReduction="10000"/>
          </a:bodyPr>
          <a:lstStyle/>
          <a:p>
            <a:pPr marL="0" indent="0">
              <a:spcBef>
                <a:spcPts val="1600"/>
              </a:spcBef>
              <a:buNone/>
            </a:pPr>
            <a:r>
              <a:rPr lang="en-US" dirty="0"/>
              <a:t>On teams having difficulties:</a:t>
            </a:r>
          </a:p>
          <a:p>
            <a:pPr marL="514350" indent="-514350">
              <a:spcBef>
                <a:spcPts val="1600"/>
              </a:spcBef>
              <a:buFont typeface="+mj-lt"/>
              <a:buAutoNum type="arabicPeriod"/>
            </a:pPr>
            <a:r>
              <a:rPr lang="en-US" dirty="0"/>
              <a:t>Their plans are often thin on detail, treating much of the design as TBD once we got to the appropriate lecture.</a:t>
            </a:r>
          </a:p>
          <a:p>
            <a:pPr marL="514350" indent="-514350">
              <a:spcBef>
                <a:spcPts val="1600"/>
              </a:spcBef>
              <a:buFont typeface="+mj-lt"/>
              <a:buAutoNum type="arabicPeriod"/>
            </a:pPr>
            <a:r>
              <a:rPr lang="en-US" dirty="0"/>
              <a:t>They check off some “all of the above” boxes, e.g., “all of level 7”, without much analysis of what that would entail.</a:t>
            </a:r>
          </a:p>
          <a:p>
            <a:pPr marL="514350" indent="-514350">
              <a:spcBef>
                <a:spcPts val="1600"/>
              </a:spcBef>
              <a:buFont typeface="+mj-lt"/>
              <a:buAutoNum type="arabicPeriod"/>
            </a:pPr>
            <a:r>
              <a:rPr lang="en-US" dirty="0"/>
              <a:t>There are questions about who is in charge.  Decisions don’t get made.  No one is available to meet at the same time.</a:t>
            </a:r>
          </a:p>
          <a:p>
            <a:pPr marL="514350" indent="-514350">
              <a:spcBef>
                <a:spcPts val="1600"/>
              </a:spcBef>
              <a:buFont typeface="+mj-lt"/>
              <a:buAutoNum type="arabicPeriod"/>
            </a:pPr>
            <a:r>
              <a:rPr lang="en-US" dirty="0"/>
              <a:t>They don’t do a lot of brainstorming and they don’t resolve technical questions with technical arguments.</a:t>
            </a:r>
          </a:p>
          <a:p>
            <a:pPr marL="514350" indent="-514350">
              <a:spcBef>
                <a:spcPts val="1600"/>
              </a:spcBef>
              <a:buFont typeface="+mj-lt"/>
              <a:buAutoNum type="arabicPeriod"/>
            </a:pPr>
            <a:r>
              <a:rPr lang="en-US" dirty="0"/>
              <a:t>Interfaces between the components and what each component does are unclear.</a:t>
            </a:r>
          </a:p>
          <a:p>
            <a:pPr marL="514350" indent="-514350">
              <a:spcBef>
                <a:spcPts val="1600"/>
              </a:spcBef>
              <a:buFont typeface="+mj-lt"/>
              <a:buAutoNum type="arabicPeriod"/>
            </a:pPr>
            <a:r>
              <a:rPr lang="en-US" dirty="0"/>
              <a:t>They complain about the rules.</a:t>
            </a:r>
          </a:p>
        </p:txBody>
      </p:sp>
      <p:sp>
        <p:nvSpPr>
          <p:cNvPr id="4" name="Slide Number Placeholder 3">
            <a:extLst>
              <a:ext uri="{FF2B5EF4-FFF2-40B4-BE49-F238E27FC236}">
                <a16:creationId xmlns:a16="http://schemas.microsoft.com/office/drawing/2014/main" id="{AE7D2A35-F3A2-4E42-B8E1-BE3B9B7933D2}"/>
              </a:ext>
            </a:extLst>
          </p:cNvPr>
          <p:cNvSpPr>
            <a:spLocks noGrp="1"/>
          </p:cNvSpPr>
          <p:nvPr>
            <p:ph type="sldNum" sz="quarter" idx="12"/>
          </p:nvPr>
        </p:nvSpPr>
        <p:spPr/>
        <p:txBody>
          <a:bodyPr/>
          <a:lstStyle/>
          <a:p>
            <a:fld id="{F8D59B09-23C8-46BA-B508-CE17BADF421E}" type="slidenum">
              <a:rPr lang="en-US" smtClean="0"/>
              <a:pPr/>
              <a:t>46</a:t>
            </a:fld>
            <a:endParaRPr lang="en-US"/>
          </a:p>
        </p:txBody>
      </p:sp>
    </p:spTree>
    <p:extLst>
      <p:ext uri="{BB962C8B-B14F-4D97-AF65-F5344CB8AC3E}">
        <p14:creationId xmlns:p14="http://schemas.microsoft.com/office/powerpoint/2010/main" val="414709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65980-A5E2-47DC-A4EC-51668242BA43}"/>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E4AEBDF3-E5C9-4CF2-B12A-7AE7533B1C86}"/>
              </a:ext>
            </a:extLst>
          </p:cNvPr>
          <p:cNvSpPr>
            <a:spLocks noGrp="1"/>
          </p:cNvSpPr>
          <p:nvPr>
            <p:ph idx="1"/>
          </p:nvPr>
        </p:nvSpPr>
        <p:spPr>
          <a:xfrm>
            <a:off x="823864" y="1346200"/>
            <a:ext cx="7862935" cy="4779963"/>
          </a:xfrm>
        </p:spPr>
        <p:txBody>
          <a:bodyPr>
            <a:normAutofit/>
          </a:bodyPr>
          <a:lstStyle/>
          <a:p>
            <a:pPr marL="0" indent="0">
              <a:spcBef>
                <a:spcPts val="1600"/>
              </a:spcBef>
              <a:buNone/>
            </a:pPr>
            <a:r>
              <a:rPr lang="en-US" sz="2400" dirty="0"/>
              <a:t>What makes for a great teammate:</a:t>
            </a:r>
          </a:p>
          <a:p>
            <a:pPr marL="514350" indent="-514350">
              <a:spcBef>
                <a:spcPts val="1600"/>
              </a:spcBef>
              <a:buFont typeface="+mj-lt"/>
              <a:buAutoNum type="arabicPeriod"/>
            </a:pPr>
            <a:r>
              <a:rPr lang="en-US" sz="2400" dirty="0"/>
              <a:t>They step up and get stuff done.</a:t>
            </a:r>
          </a:p>
          <a:p>
            <a:pPr marL="514350" indent="-514350">
              <a:spcBef>
                <a:spcPts val="1600"/>
              </a:spcBef>
              <a:buFont typeface="+mj-lt"/>
              <a:buAutoNum type="arabicPeriod"/>
            </a:pPr>
            <a:r>
              <a:rPr lang="en-US" sz="2400" dirty="0"/>
              <a:t>It’s less about what they know and more about what they’re willing to do.</a:t>
            </a:r>
          </a:p>
          <a:p>
            <a:pPr marL="514350" indent="-514350">
              <a:spcBef>
                <a:spcPts val="1600"/>
              </a:spcBef>
              <a:buFont typeface="+mj-lt"/>
              <a:buAutoNum type="arabicPeriod"/>
            </a:pPr>
            <a:r>
              <a:rPr lang="en-US" sz="2400" dirty="0"/>
              <a:t>They have lots of ideas but they don’t insist on their own.</a:t>
            </a:r>
          </a:p>
          <a:p>
            <a:pPr marL="514350" indent="-514350">
              <a:spcBef>
                <a:spcPts val="1600"/>
              </a:spcBef>
              <a:buFont typeface="+mj-lt"/>
              <a:buAutoNum type="arabicPeriod"/>
            </a:pPr>
            <a:r>
              <a:rPr lang="en-US" sz="2400" dirty="0"/>
              <a:t>They respect boundaries.</a:t>
            </a:r>
          </a:p>
          <a:p>
            <a:pPr marL="514350" indent="-514350">
              <a:spcBef>
                <a:spcPts val="1600"/>
              </a:spcBef>
              <a:buFont typeface="+mj-lt"/>
              <a:buAutoNum type="arabicPeriod"/>
            </a:pPr>
            <a:r>
              <a:rPr lang="en-US" sz="2400" dirty="0"/>
              <a:t>They’re available and supportive.</a:t>
            </a:r>
          </a:p>
          <a:p>
            <a:pPr marL="514350" indent="-514350">
              <a:spcBef>
                <a:spcPts val="1600"/>
              </a:spcBef>
              <a:buFont typeface="+mj-lt"/>
              <a:buAutoNum type="arabicPeriod"/>
            </a:pPr>
            <a:endParaRPr lang="en-US" sz="2400" dirty="0"/>
          </a:p>
        </p:txBody>
      </p:sp>
      <p:sp>
        <p:nvSpPr>
          <p:cNvPr id="4" name="Slide Number Placeholder 3">
            <a:extLst>
              <a:ext uri="{FF2B5EF4-FFF2-40B4-BE49-F238E27FC236}">
                <a16:creationId xmlns:a16="http://schemas.microsoft.com/office/drawing/2014/main" id="{AE7D2A35-F3A2-4E42-B8E1-BE3B9B7933D2}"/>
              </a:ext>
            </a:extLst>
          </p:cNvPr>
          <p:cNvSpPr>
            <a:spLocks noGrp="1"/>
          </p:cNvSpPr>
          <p:nvPr>
            <p:ph type="sldNum" sz="quarter" idx="12"/>
          </p:nvPr>
        </p:nvSpPr>
        <p:spPr/>
        <p:txBody>
          <a:bodyPr/>
          <a:lstStyle/>
          <a:p>
            <a:fld id="{F8D59B09-23C8-46BA-B508-CE17BADF421E}" type="slidenum">
              <a:rPr lang="en-US" smtClean="0"/>
              <a:pPr/>
              <a:t>47</a:t>
            </a:fld>
            <a:endParaRPr lang="en-US"/>
          </a:p>
        </p:txBody>
      </p:sp>
    </p:spTree>
    <p:extLst>
      <p:ext uri="{BB962C8B-B14F-4D97-AF65-F5344CB8AC3E}">
        <p14:creationId xmlns:p14="http://schemas.microsoft.com/office/powerpoint/2010/main" val="2615310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376130-E48D-4DCF-AA53-A7F4CD720733}"/>
              </a:ext>
            </a:extLst>
          </p:cNvPr>
          <p:cNvSpPr>
            <a:spLocks noGrp="1"/>
          </p:cNvSpPr>
          <p:nvPr>
            <p:ph idx="1"/>
          </p:nvPr>
        </p:nvSpPr>
        <p:spPr>
          <a:xfrm>
            <a:off x="843566" y="1322175"/>
            <a:ext cx="7456868" cy="4213650"/>
          </a:xfrm>
        </p:spPr>
        <p:txBody>
          <a:bodyPr>
            <a:normAutofit/>
          </a:bodyPr>
          <a:lstStyle/>
          <a:p>
            <a:pPr marL="0" indent="0">
              <a:spcBef>
                <a:spcPts val="1500"/>
              </a:spcBef>
              <a:buNone/>
            </a:pPr>
            <a:r>
              <a:rPr lang="en-US" sz="2400" dirty="0"/>
              <a:t>Your first group activity </a:t>
            </a:r>
            <a:r>
              <a:rPr lang="en-US" dirty="0"/>
              <a:t>is to </a:t>
            </a:r>
            <a:r>
              <a:rPr lang="en-US" sz="2400" dirty="0"/>
              <a:t>form a group and submit a group photo.</a:t>
            </a:r>
          </a:p>
          <a:p>
            <a:pPr marL="0" indent="0">
              <a:spcBef>
                <a:spcPts val="1500"/>
              </a:spcBef>
              <a:buNone/>
            </a:pPr>
            <a:r>
              <a:rPr lang="en-US" sz="2400" dirty="0"/>
              <a:t>We’ll do “speed dating” breakouts in the labs this week to help you get to know others in the class.</a:t>
            </a:r>
          </a:p>
          <a:p>
            <a:pPr marL="0" indent="0">
              <a:spcBef>
                <a:spcPts val="1500"/>
              </a:spcBef>
              <a:buNone/>
            </a:pPr>
            <a:r>
              <a:rPr lang="en-US" dirty="0"/>
              <a:t>You are welcome to invite friends into the class to round out your group.  Talk to me.</a:t>
            </a:r>
          </a:p>
        </p:txBody>
      </p:sp>
      <p:sp>
        <p:nvSpPr>
          <p:cNvPr id="4" name="Slide Number Placeholder 3">
            <a:extLst>
              <a:ext uri="{FF2B5EF4-FFF2-40B4-BE49-F238E27FC236}">
                <a16:creationId xmlns:a16="http://schemas.microsoft.com/office/drawing/2014/main" id="{FDCDD797-141A-408E-A01B-85BDEBE00E4E}"/>
              </a:ext>
            </a:extLst>
          </p:cNvPr>
          <p:cNvSpPr>
            <a:spLocks noGrp="1"/>
          </p:cNvSpPr>
          <p:nvPr>
            <p:ph type="sldNum" sz="quarter" idx="12"/>
          </p:nvPr>
        </p:nvSpPr>
        <p:spPr/>
        <p:txBody>
          <a:bodyPr/>
          <a:lstStyle/>
          <a:p>
            <a:fld id="{F8D59B09-23C8-46BA-B508-CE17BADF421E}" type="slidenum">
              <a:rPr lang="en-US" smtClean="0"/>
              <a:pPr/>
              <a:t>48</a:t>
            </a:fld>
            <a:endParaRPr lang="en-US"/>
          </a:p>
        </p:txBody>
      </p:sp>
    </p:spTree>
    <p:extLst>
      <p:ext uri="{BB962C8B-B14F-4D97-AF65-F5344CB8AC3E}">
        <p14:creationId xmlns:p14="http://schemas.microsoft.com/office/powerpoint/2010/main" val="30512673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2F62D-EEEF-4F08-B76A-FD8A7A26D311}"/>
              </a:ext>
            </a:extLst>
          </p:cNvPr>
          <p:cNvSpPr>
            <a:spLocks noGrp="1"/>
          </p:cNvSpPr>
          <p:nvPr>
            <p:ph type="title"/>
          </p:nvPr>
        </p:nvSpPr>
        <p:spPr/>
        <p:txBody>
          <a:bodyPr/>
          <a:lstStyle/>
          <a:p>
            <a:r>
              <a:rPr lang="en-US" dirty="0"/>
              <a:t>group photo</a:t>
            </a:r>
          </a:p>
        </p:txBody>
      </p:sp>
      <p:sp>
        <p:nvSpPr>
          <p:cNvPr id="3" name="Content Placeholder 2">
            <a:extLst>
              <a:ext uri="{FF2B5EF4-FFF2-40B4-BE49-F238E27FC236}">
                <a16:creationId xmlns:a16="http://schemas.microsoft.com/office/drawing/2014/main" id="{34D479F6-DF06-4E26-944D-EBDE79190F9E}"/>
              </a:ext>
            </a:extLst>
          </p:cNvPr>
          <p:cNvSpPr>
            <a:spLocks noGrp="1"/>
          </p:cNvSpPr>
          <p:nvPr>
            <p:ph idx="1"/>
          </p:nvPr>
        </p:nvSpPr>
        <p:spPr>
          <a:xfrm>
            <a:off x="1004552" y="1339913"/>
            <a:ext cx="7682248" cy="4952937"/>
          </a:xfrm>
        </p:spPr>
        <p:txBody>
          <a:bodyPr>
            <a:noAutofit/>
          </a:bodyPr>
          <a:lstStyle/>
          <a:p>
            <a:pPr marL="514350" indent="-514350">
              <a:spcBef>
                <a:spcPts val="1000"/>
              </a:spcBef>
              <a:buFont typeface="+mj-lt"/>
              <a:buAutoNum type="arabicPeriod"/>
            </a:pPr>
            <a:r>
              <a:rPr lang="en-US" sz="2400" dirty="0"/>
              <a:t>You are to form groups of 6, choose a name for your group and submit a photo of yourselves.</a:t>
            </a:r>
          </a:p>
          <a:p>
            <a:pPr marL="514350" indent="-514350">
              <a:spcBef>
                <a:spcPts val="1000"/>
              </a:spcBef>
              <a:buFont typeface="+mj-lt"/>
              <a:buAutoNum type="arabicPeriod"/>
            </a:pPr>
            <a:r>
              <a:rPr lang="en-US" sz="2400" dirty="0"/>
              <a:t>You must all appear in the photo.  Faces have to be clearly visible and easily recognized.</a:t>
            </a:r>
          </a:p>
          <a:p>
            <a:pPr marL="514350" lvl="0" indent="-514350">
              <a:spcBef>
                <a:spcPts val="1000"/>
              </a:spcBef>
              <a:buFont typeface="+mj-lt"/>
              <a:buAutoNum type="arabicPeriod"/>
            </a:pPr>
            <a:r>
              <a:rPr lang="en-US" sz="2400" dirty="0"/>
              <a:t>Each person must be named in the photo.</a:t>
            </a:r>
          </a:p>
          <a:p>
            <a:pPr marL="514350" lvl="0" indent="-514350">
              <a:spcBef>
                <a:spcPts val="1000"/>
              </a:spcBef>
              <a:buFont typeface="+mj-lt"/>
              <a:buAutoNum type="arabicPeriod"/>
            </a:pPr>
            <a:r>
              <a:rPr lang="en-US" sz="2400" dirty="0"/>
              <a:t>Your group name must appear in the photo.</a:t>
            </a:r>
          </a:p>
          <a:p>
            <a:pPr marL="514350" lvl="0" indent="-514350">
              <a:spcBef>
                <a:spcPts val="1000"/>
              </a:spcBef>
              <a:buFont typeface="+mj-lt"/>
              <a:buAutoNum type="arabicPeriod"/>
            </a:pPr>
            <a:r>
              <a:rPr lang="en-US" sz="2400" dirty="0"/>
              <a:t>You may not spend any money on this.</a:t>
            </a:r>
          </a:p>
          <a:p>
            <a:pPr marL="514350" lvl="0" indent="-514350">
              <a:spcBef>
                <a:spcPts val="1000"/>
              </a:spcBef>
              <a:buFont typeface="+mj-lt"/>
              <a:buAutoNum type="arabicPeriod"/>
            </a:pPr>
            <a:r>
              <a:rPr lang="en-US" sz="2400" dirty="0"/>
              <a:t>You can edit the image</a:t>
            </a:r>
            <a:r>
              <a:rPr lang="en-US" dirty="0"/>
              <a:t> but, please, no pasting your faces on other people’s heads or bodies.</a:t>
            </a:r>
            <a:endParaRPr lang="en-US" sz="2400" dirty="0"/>
          </a:p>
          <a:p>
            <a:pPr marL="514350" lvl="0" indent="-514350">
              <a:spcBef>
                <a:spcPts val="1000"/>
              </a:spcBef>
              <a:buFont typeface="+mj-lt"/>
              <a:buAutoNum type="arabicPeriod"/>
            </a:pPr>
            <a:r>
              <a:rPr lang="en-US" sz="2400" dirty="0"/>
              <a:t>You may not steal copyrighted artwork.</a:t>
            </a:r>
          </a:p>
          <a:p>
            <a:pPr marL="514350" lvl="0" indent="-514350">
              <a:spcBef>
                <a:spcPts val="1000"/>
              </a:spcBef>
              <a:buFont typeface="+mj-lt"/>
              <a:buAutoNum type="arabicPeriod"/>
            </a:pPr>
            <a:r>
              <a:rPr lang="en-US" sz="2400" dirty="0"/>
              <a:t>You may use public domain images.</a:t>
            </a:r>
          </a:p>
          <a:p>
            <a:pPr marL="0" indent="0">
              <a:spcBef>
                <a:spcPts val="1000"/>
              </a:spcBef>
              <a:buNone/>
            </a:pPr>
            <a:endParaRPr lang="en-US" sz="2400" dirty="0"/>
          </a:p>
        </p:txBody>
      </p:sp>
      <p:sp>
        <p:nvSpPr>
          <p:cNvPr id="5" name="Slide Number Placeholder 4">
            <a:extLst>
              <a:ext uri="{FF2B5EF4-FFF2-40B4-BE49-F238E27FC236}">
                <a16:creationId xmlns:a16="http://schemas.microsoft.com/office/drawing/2014/main" id="{943DADD9-DA08-416D-B4A2-AECAB8734C87}"/>
              </a:ext>
            </a:extLst>
          </p:cNvPr>
          <p:cNvSpPr>
            <a:spLocks noGrp="1"/>
          </p:cNvSpPr>
          <p:nvPr>
            <p:ph type="sldNum" sz="quarter" idx="12"/>
          </p:nvPr>
        </p:nvSpPr>
        <p:spPr/>
        <p:txBody>
          <a:bodyPr/>
          <a:lstStyle/>
          <a:p>
            <a:fld id="{F8D59B09-23C8-46BA-B508-CE17BADF421E}" type="slidenum">
              <a:rPr lang="en-US" smtClean="0"/>
              <a:pPr/>
              <a:t>49</a:t>
            </a:fld>
            <a:endParaRPr lang="en-US"/>
          </a:p>
        </p:txBody>
      </p:sp>
    </p:spTree>
    <p:extLst>
      <p:ext uri="{BB962C8B-B14F-4D97-AF65-F5344CB8AC3E}">
        <p14:creationId xmlns:p14="http://schemas.microsoft.com/office/powerpoint/2010/main" val="40689722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D2643F-9712-4864-9B5F-90764F34EB1D}"/>
              </a:ext>
            </a:extLst>
          </p:cNvPr>
          <p:cNvSpPr>
            <a:spLocks noGrp="1"/>
          </p:cNvSpPr>
          <p:nvPr>
            <p:ph idx="1"/>
          </p:nvPr>
        </p:nvSpPr>
        <p:spPr>
          <a:xfrm>
            <a:off x="872836" y="1600200"/>
            <a:ext cx="7813964" cy="4525963"/>
          </a:xfrm>
        </p:spPr>
        <p:txBody>
          <a:bodyPr>
            <a:normAutofit/>
          </a:bodyPr>
          <a:lstStyle/>
          <a:p>
            <a:pPr marL="514350" lvl="0" indent="-514350">
              <a:buFont typeface="+mj-lt"/>
              <a:buAutoNum type="arabicPeriod"/>
            </a:pPr>
            <a:r>
              <a:rPr lang="en-US" sz="2800" dirty="0"/>
              <a:t>This assignment is slightly competitive based on creativity and execution.</a:t>
            </a:r>
          </a:p>
          <a:p>
            <a:pPr marL="514350" lvl="0" indent="-514350">
              <a:buFont typeface="+mj-lt"/>
              <a:buAutoNum type="arabicPeriod"/>
            </a:pPr>
            <a:r>
              <a:rPr lang="en-US" sz="2800" dirty="0"/>
              <a:t>Your grades will be determined by a vote.</a:t>
            </a:r>
          </a:p>
          <a:p>
            <a:pPr marL="514350" lvl="0" indent="-514350">
              <a:buFont typeface="+mj-lt"/>
              <a:buAutoNum type="arabicPeriod"/>
            </a:pPr>
            <a:r>
              <a:rPr lang="en-US" sz="2800" dirty="0"/>
              <a:t>Please submit only one copy for the entire team.</a:t>
            </a:r>
          </a:p>
        </p:txBody>
      </p:sp>
      <p:sp>
        <p:nvSpPr>
          <p:cNvPr id="4" name="Slide Number Placeholder 3">
            <a:extLst>
              <a:ext uri="{FF2B5EF4-FFF2-40B4-BE49-F238E27FC236}">
                <a16:creationId xmlns:a16="http://schemas.microsoft.com/office/drawing/2014/main" id="{5BDEEC32-C356-4600-9A81-6E17142E77DE}"/>
              </a:ext>
            </a:extLst>
          </p:cNvPr>
          <p:cNvSpPr>
            <a:spLocks noGrp="1"/>
          </p:cNvSpPr>
          <p:nvPr>
            <p:ph type="sldNum" sz="quarter" idx="12"/>
          </p:nvPr>
        </p:nvSpPr>
        <p:spPr/>
        <p:txBody>
          <a:bodyPr/>
          <a:lstStyle/>
          <a:p>
            <a:fld id="{F8D59B09-23C8-46BA-B508-CE17BADF421E}" type="slidenum">
              <a:rPr lang="en-US" smtClean="0"/>
              <a:pPr/>
              <a:t>50</a:t>
            </a:fld>
            <a:endParaRPr lang="en-US"/>
          </a:p>
        </p:txBody>
      </p:sp>
    </p:spTree>
    <p:extLst>
      <p:ext uri="{BB962C8B-B14F-4D97-AF65-F5344CB8AC3E}">
        <p14:creationId xmlns:p14="http://schemas.microsoft.com/office/powerpoint/2010/main" val="35411529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5B0F8-CD61-43D2-B881-24B38ADB9F3E}"/>
              </a:ext>
            </a:extLst>
          </p:cNvPr>
          <p:cNvSpPr>
            <a:spLocks noGrp="1"/>
          </p:cNvSpPr>
          <p:nvPr>
            <p:ph type="title"/>
          </p:nvPr>
        </p:nvSpPr>
        <p:spPr>
          <a:xfrm>
            <a:off x="1644650" y="1536700"/>
            <a:ext cx="5949410" cy="3124200"/>
          </a:xfrm>
        </p:spPr>
        <p:txBody>
          <a:bodyPr>
            <a:noAutofit/>
          </a:bodyPr>
          <a:lstStyle/>
          <a:p>
            <a:pPr algn="l"/>
            <a:r>
              <a:rPr lang="en-US" sz="2800" dirty="0"/>
              <a:t>Here were some past submissions.</a:t>
            </a:r>
          </a:p>
        </p:txBody>
      </p:sp>
      <p:sp>
        <p:nvSpPr>
          <p:cNvPr id="5" name="Slide Number Placeholder 4">
            <a:extLst>
              <a:ext uri="{FF2B5EF4-FFF2-40B4-BE49-F238E27FC236}">
                <a16:creationId xmlns:a16="http://schemas.microsoft.com/office/drawing/2014/main" id="{DF3FA8EC-16A9-4A28-A50E-28CB420086A0}"/>
              </a:ext>
            </a:extLst>
          </p:cNvPr>
          <p:cNvSpPr>
            <a:spLocks noGrp="1"/>
          </p:cNvSpPr>
          <p:nvPr>
            <p:ph type="sldNum" sz="quarter" idx="12"/>
          </p:nvPr>
        </p:nvSpPr>
        <p:spPr/>
        <p:txBody>
          <a:bodyPr/>
          <a:lstStyle/>
          <a:p>
            <a:fld id="{F8D59B09-23C8-46BA-B508-CE17BADF421E}" type="slidenum">
              <a:rPr lang="en-US" smtClean="0"/>
              <a:pPr/>
              <a:t>51</a:t>
            </a:fld>
            <a:endParaRPr lang="en-US"/>
          </a:p>
        </p:txBody>
      </p:sp>
    </p:spTree>
    <p:extLst>
      <p:ext uri="{BB962C8B-B14F-4D97-AF65-F5344CB8AC3E}">
        <p14:creationId xmlns:p14="http://schemas.microsoft.com/office/powerpoint/2010/main" val="8051684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84CEAA-381E-42EE-84EE-2458D96CEE4F}"/>
              </a:ext>
            </a:extLst>
          </p:cNvPr>
          <p:cNvSpPr>
            <a:spLocks noGrp="1"/>
          </p:cNvSpPr>
          <p:nvPr>
            <p:ph type="sldNum" sz="quarter" idx="12"/>
          </p:nvPr>
        </p:nvSpPr>
        <p:spPr/>
        <p:txBody>
          <a:bodyPr/>
          <a:lstStyle/>
          <a:p>
            <a:fld id="{F8D59B09-23C8-46BA-B508-CE17BADF421E}" type="slidenum">
              <a:rPr lang="en-US" smtClean="0"/>
              <a:pPr/>
              <a:t>52</a:t>
            </a:fld>
            <a:endParaRPr lang="en-US"/>
          </a:p>
        </p:txBody>
      </p:sp>
      <p:pic>
        <p:nvPicPr>
          <p:cNvPr id="4" name="Picture 3">
            <a:extLst>
              <a:ext uri="{FF2B5EF4-FFF2-40B4-BE49-F238E27FC236}">
                <a16:creationId xmlns:a16="http://schemas.microsoft.com/office/drawing/2014/main" id="{B459A792-5189-48DD-8C91-093EB18304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733" y="1038225"/>
            <a:ext cx="8500533" cy="4781550"/>
          </a:xfrm>
          <a:prstGeom prst="rect">
            <a:avLst/>
          </a:prstGeom>
        </p:spPr>
      </p:pic>
    </p:spTree>
    <p:extLst>
      <p:ext uri="{BB962C8B-B14F-4D97-AF65-F5344CB8AC3E}">
        <p14:creationId xmlns:p14="http://schemas.microsoft.com/office/powerpoint/2010/main" val="35753663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B48C87-768A-4E09-B1CF-8E08A87F062C}"/>
              </a:ext>
            </a:extLst>
          </p:cNvPr>
          <p:cNvSpPr>
            <a:spLocks noGrp="1"/>
          </p:cNvSpPr>
          <p:nvPr>
            <p:ph type="sldNum" sz="quarter" idx="12"/>
          </p:nvPr>
        </p:nvSpPr>
        <p:spPr/>
        <p:txBody>
          <a:bodyPr/>
          <a:lstStyle/>
          <a:p>
            <a:fld id="{F8D59B09-23C8-46BA-B508-CE17BADF421E}" type="slidenum">
              <a:rPr lang="en-US" smtClean="0"/>
              <a:pPr/>
              <a:t>53</a:t>
            </a:fld>
            <a:endParaRPr lang="en-US"/>
          </a:p>
        </p:txBody>
      </p:sp>
      <p:pic>
        <p:nvPicPr>
          <p:cNvPr id="3" name="Picture 2">
            <a:extLst>
              <a:ext uri="{FF2B5EF4-FFF2-40B4-BE49-F238E27FC236}">
                <a16:creationId xmlns:a16="http://schemas.microsoft.com/office/drawing/2014/main" id="{E39737F9-46C0-4224-A525-D6526D7FAA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917" y="1244203"/>
            <a:ext cx="7768166" cy="4369594"/>
          </a:xfrm>
          <a:prstGeom prst="rect">
            <a:avLst/>
          </a:prstGeom>
        </p:spPr>
      </p:pic>
    </p:spTree>
    <p:extLst>
      <p:ext uri="{BB962C8B-B14F-4D97-AF65-F5344CB8AC3E}">
        <p14:creationId xmlns:p14="http://schemas.microsoft.com/office/powerpoint/2010/main" val="38523568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84CEAA-381E-42EE-84EE-2458D96CEE4F}"/>
              </a:ext>
            </a:extLst>
          </p:cNvPr>
          <p:cNvSpPr>
            <a:spLocks noGrp="1"/>
          </p:cNvSpPr>
          <p:nvPr>
            <p:ph type="sldNum" sz="quarter" idx="12"/>
          </p:nvPr>
        </p:nvSpPr>
        <p:spPr/>
        <p:txBody>
          <a:bodyPr/>
          <a:lstStyle/>
          <a:p>
            <a:fld id="{F8D59B09-23C8-46BA-B508-CE17BADF421E}" type="slidenum">
              <a:rPr lang="en-US" smtClean="0"/>
              <a:pPr/>
              <a:t>54</a:t>
            </a:fld>
            <a:endParaRPr lang="en-US"/>
          </a:p>
        </p:txBody>
      </p:sp>
      <p:pic>
        <p:nvPicPr>
          <p:cNvPr id="4" name="Picture 3">
            <a:extLst>
              <a:ext uri="{FF2B5EF4-FFF2-40B4-BE49-F238E27FC236}">
                <a16:creationId xmlns:a16="http://schemas.microsoft.com/office/drawing/2014/main" id="{D9349BE6-E198-4CB9-92C7-25F165A8F8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100" y="754062"/>
            <a:ext cx="8559800" cy="5349875"/>
          </a:xfrm>
          <a:prstGeom prst="rect">
            <a:avLst/>
          </a:prstGeom>
        </p:spPr>
      </p:pic>
    </p:spTree>
    <p:extLst>
      <p:ext uri="{BB962C8B-B14F-4D97-AF65-F5344CB8AC3E}">
        <p14:creationId xmlns:p14="http://schemas.microsoft.com/office/powerpoint/2010/main" val="38796970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8DF894-1E6F-4CF8-AE13-36E5BD1EAF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362" y="895057"/>
            <a:ext cx="8300338" cy="5188244"/>
          </a:xfrm>
          <a:prstGeom prst="rect">
            <a:avLst/>
          </a:prstGeom>
        </p:spPr>
      </p:pic>
      <p:sp>
        <p:nvSpPr>
          <p:cNvPr id="5" name="Slide Number Placeholder 4">
            <a:extLst>
              <a:ext uri="{FF2B5EF4-FFF2-40B4-BE49-F238E27FC236}">
                <a16:creationId xmlns:a16="http://schemas.microsoft.com/office/drawing/2014/main" id="{D0CCE1BD-B09A-406A-BD57-F46C71D881B4}"/>
              </a:ext>
            </a:extLst>
          </p:cNvPr>
          <p:cNvSpPr>
            <a:spLocks noGrp="1"/>
          </p:cNvSpPr>
          <p:nvPr>
            <p:ph type="sldNum" sz="quarter" idx="12"/>
          </p:nvPr>
        </p:nvSpPr>
        <p:spPr/>
        <p:txBody>
          <a:bodyPr/>
          <a:lstStyle/>
          <a:p>
            <a:fld id="{F8D59B09-23C8-46BA-B508-CE17BADF421E}" type="slidenum">
              <a:rPr lang="en-US" smtClean="0"/>
              <a:pPr/>
              <a:t>55</a:t>
            </a:fld>
            <a:endParaRPr lang="en-US"/>
          </a:p>
        </p:txBody>
      </p:sp>
    </p:spTree>
    <p:extLst>
      <p:ext uri="{BB962C8B-B14F-4D97-AF65-F5344CB8AC3E}">
        <p14:creationId xmlns:p14="http://schemas.microsoft.com/office/powerpoint/2010/main" val="25063781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D97A9B-9FE6-4DD5-913F-83E89E3F8D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9314" y="0"/>
            <a:ext cx="4605372" cy="6858000"/>
          </a:xfrm>
          <a:prstGeom prst="rect">
            <a:avLst/>
          </a:prstGeom>
        </p:spPr>
      </p:pic>
      <p:sp>
        <p:nvSpPr>
          <p:cNvPr id="5" name="Slide Number Placeholder 4">
            <a:extLst>
              <a:ext uri="{FF2B5EF4-FFF2-40B4-BE49-F238E27FC236}">
                <a16:creationId xmlns:a16="http://schemas.microsoft.com/office/drawing/2014/main" id="{33846D69-63AF-4B23-AC4D-4D37DA1B5790}"/>
              </a:ext>
            </a:extLst>
          </p:cNvPr>
          <p:cNvSpPr>
            <a:spLocks noGrp="1"/>
          </p:cNvSpPr>
          <p:nvPr>
            <p:ph type="sldNum" sz="quarter" idx="12"/>
          </p:nvPr>
        </p:nvSpPr>
        <p:spPr/>
        <p:txBody>
          <a:bodyPr/>
          <a:lstStyle/>
          <a:p>
            <a:fld id="{F8D59B09-23C8-46BA-B508-CE17BADF421E}" type="slidenum">
              <a:rPr lang="en-US" smtClean="0"/>
              <a:pPr/>
              <a:t>56</a:t>
            </a:fld>
            <a:endParaRPr lang="en-US"/>
          </a:p>
        </p:txBody>
      </p:sp>
    </p:spTree>
    <p:extLst>
      <p:ext uri="{BB962C8B-B14F-4D97-AF65-F5344CB8AC3E}">
        <p14:creationId xmlns:p14="http://schemas.microsoft.com/office/powerpoint/2010/main" val="27336480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D42825-6825-4F2E-A5F3-625A3EA27114}"/>
              </a:ext>
            </a:extLst>
          </p:cNvPr>
          <p:cNvSpPr>
            <a:spLocks noGrp="1"/>
          </p:cNvSpPr>
          <p:nvPr>
            <p:ph type="sldNum" sz="quarter" idx="12"/>
          </p:nvPr>
        </p:nvSpPr>
        <p:spPr/>
        <p:txBody>
          <a:bodyPr/>
          <a:lstStyle/>
          <a:p>
            <a:fld id="{F8D59B09-23C8-46BA-B508-CE17BADF421E}" type="slidenum">
              <a:rPr lang="en-US" smtClean="0"/>
              <a:pPr/>
              <a:t>57</a:t>
            </a:fld>
            <a:endParaRPr lang="en-US"/>
          </a:p>
        </p:txBody>
      </p:sp>
      <p:pic>
        <p:nvPicPr>
          <p:cNvPr id="4" name="Picture 3">
            <a:extLst>
              <a:ext uri="{FF2B5EF4-FFF2-40B4-BE49-F238E27FC236}">
                <a16:creationId xmlns:a16="http://schemas.microsoft.com/office/drawing/2014/main" id="{780658C3-1627-451C-BF17-8AC31AB7A3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156" y="548651"/>
            <a:ext cx="8047687" cy="5760698"/>
          </a:xfrm>
          <a:prstGeom prst="rect">
            <a:avLst/>
          </a:prstGeom>
        </p:spPr>
      </p:pic>
    </p:spTree>
    <p:extLst>
      <p:ext uri="{BB962C8B-B14F-4D97-AF65-F5344CB8AC3E}">
        <p14:creationId xmlns:p14="http://schemas.microsoft.com/office/powerpoint/2010/main" val="3216810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83A0B0-E1EA-47F8-BD16-590A439DAEBB}"/>
              </a:ext>
            </a:extLst>
          </p:cNvPr>
          <p:cNvSpPr>
            <a:spLocks noGrp="1"/>
          </p:cNvSpPr>
          <p:nvPr>
            <p:ph type="sldNum" sz="quarter" idx="12"/>
          </p:nvPr>
        </p:nvSpPr>
        <p:spPr/>
        <p:txBody>
          <a:bodyPr/>
          <a:lstStyle/>
          <a:p>
            <a:fld id="{F8D59B09-23C8-46BA-B508-CE17BADF421E}" type="slidenum">
              <a:rPr lang="en-US" smtClean="0"/>
              <a:pPr/>
              <a:t>58</a:t>
            </a:fld>
            <a:endParaRPr lang="en-US"/>
          </a:p>
        </p:txBody>
      </p:sp>
      <p:pic>
        <p:nvPicPr>
          <p:cNvPr id="4" name="Picture 3">
            <a:extLst>
              <a:ext uri="{FF2B5EF4-FFF2-40B4-BE49-F238E27FC236}">
                <a16:creationId xmlns:a16="http://schemas.microsoft.com/office/drawing/2014/main" id="{2F58FF0A-BE2B-4B71-BC25-A7AFC1D0D0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35" y="717545"/>
            <a:ext cx="8351530" cy="5219706"/>
          </a:xfrm>
          <a:prstGeom prst="rect">
            <a:avLst/>
          </a:prstGeom>
        </p:spPr>
      </p:pic>
    </p:spTree>
    <p:extLst>
      <p:ext uri="{BB962C8B-B14F-4D97-AF65-F5344CB8AC3E}">
        <p14:creationId xmlns:p14="http://schemas.microsoft.com/office/powerpoint/2010/main" val="27647033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37E279-E3B3-4770-88EA-EC19AFC540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9488" y="1020535"/>
            <a:ext cx="7052311" cy="5037365"/>
          </a:xfrm>
          <a:prstGeom prst="rect">
            <a:avLst/>
          </a:prstGeom>
        </p:spPr>
      </p:pic>
      <p:sp>
        <p:nvSpPr>
          <p:cNvPr id="5" name="Slide Number Placeholder 4">
            <a:extLst>
              <a:ext uri="{FF2B5EF4-FFF2-40B4-BE49-F238E27FC236}">
                <a16:creationId xmlns:a16="http://schemas.microsoft.com/office/drawing/2014/main" id="{B0A24C47-0AC7-45C3-AA79-A6B64804CFB6}"/>
              </a:ext>
            </a:extLst>
          </p:cNvPr>
          <p:cNvSpPr>
            <a:spLocks noGrp="1"/>
          </p:cNvSpPr>
          <p:nvPr>
            <p:ph type="sldNum" sz="quarter" idx="12"/>
          </p:nvPr>
        </p:nvSpPr>
        <p:spPr/>
        <p:txBody>
          <a:bodyPr/>
          <a:lstStyle/>
          <a:p>
            <a:fld id="{F8D59B09-23C8-46BA-B508-CE17BADF421E}" type="slidenum">
              <a:rPr lang="en-US" smtClean="0"/>
              <a:pPr/>
              <a:t>59</a:t>
            </a:fld>
            <a:endParaRPr lang="en-US"/>
          </a:p>
        </p:txBody>
      </p:sp>
    </p:spTree>
    <p:extLst>
      <p:ext uri="{BB962C8B-B14F-4D97-AF65-F5344CB8AC3E}">
        <p14:creationId xmlns:p14="http://schemas.microsoft.com/office/powerpoint/2010/main" val="3826827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E92400-4F96-41F2-8D24-3A5CB8AD6392}"/>
              </a:ext>
            </a:extLst>
          </p:cNvPr>
          <p:cNvSpPr>
            <a:spLocks noGrp="1"/>
          </p:cNvSpPr>
          <p:nvPr>
            <p:ph type="sldNum" sz="quarter" idx="12"/>
          </p:nvPr>
        </p:nvSpPr>
        <p:spPr/>
        <p:txBody>
          <a:bodyPr/>
          <a:lstStyle/>
          <a:p>
            <a:fld id="{F8D59B09-23C8-46BA-B508-CE17BADF421E}" type="slidenum">
              <a:rPr lang="en-US" smtClean="0"/>
              <a:pPr/>
              <a:t>60</a:t>
            </a:fld>
            <a:endParaRPr lang="en-US"/>
          </a:p>
        </p:txBody>
      </p:sp>
      <p:pic>
        <p:nvPicPr>
          <p:cNvPr id="4" name="Picture 3">
            <a:extLst>
              <a:ext uri="{FF2B5EF4-FFF2-40B4-BE49-F238E27FC236}">
                <a16:creationId xmlns:a16="http://schemas.microsoft.com/office/drawing/2014/main" id="{53B2B33C-CA88-4D81-841D-30F7FD2A13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9017" y="260083"/>
            <a:ext cx="6325965" cy="6337834"/>
          </a:xfrm>
          <a:prstGeom prst="rect">
            <a:avLst/>
          </a:prstGeom>
        </p:spPr>
      </p:pic>
    </p:spTree>
    <p:extLst>
      <p:ext uri="{BB962C8B-B14F-4D97-AF65-F5344CB8AC3E}">
        <p14:creationId xmlns:p14="http://schemas.microsoft.com/office/powerpoint/2010/main" val="36938863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2AFBDF-733F-4A07-B880-716B33691992}"/>
              </a:ext>
            </a:extLst>
          </p:cNvPr>
          <p:cNvSpPr>
            <a:spLocks noGrp="1"/>
          </p:cNvSpPr>
          <p:nvPr>
            <p:ph type="sldNum" sz="quarter" idx="12"/>
          </p:nvPr>
        </p:nvSpPr>
        <p:spPr/>
        <p:txBody>
          <a:bodyPr/>
          <a:lstStyle/>
          <a:p>
            <a:fld id="{F8D59B09-23C8-46BA-B508-CE17BADF421E}" type="slidenum">
              <a:rPr lang="en-US" smtClean="0"/>
              <a:pPr/>
              <a:t>61</a:t>
            </a:fld>
            <a:endParaRPr lang="en-US"/>
          </a:p>
        </p:txBody>
      </p:sp>
      <p:pic>
        <p:nvPicPr>
          <p:cNvPr id="4" name="Picture 3">
            <a:extLst>
              <a:ext uri="{FF2B5EF4-FFF2-40B4-BE49-F238E27FC236}">
                <a16:creationId xmlns:a16="http://schemas.microsoft.com/office/drawing/2014/main" id="{ADE2E28E-090A-42D4-8338-9C123DAEFB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300" y="631921"/>
            <a:ext cx="7454900" cy="5594157"/>
          </a:xfrm>
          <a:prstGeom prst="rect">
            <a:avLst/>
          </a:prstGeom>
        </p:spPr>
      </p:pic>
    </p:spTree>
    <p:extLst>
      <p:ext uri="{BB962C8B-B14F-4D97-AF65-F5344CB8AC3E}">
        <p14:creationId xmlns:p14="http://schemas.microsoft.com/office/powerpoint/2010/main" val="39414559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2AFBDF-733F-4A07-B880-716B33691992}"/>
              </a:ext>
            </a:extLst>
          </p:cNvPr>
          <p:cNvSpPr>
            <a:spLocks noGrp="1"/>
          </p:cNvSpPr>
          <p:nvPr>
            <p:ph type="sldNum" sz="quarter" idx="12"/>
          </p:nvPr>
        </p:nvSpPr>
        <p:spPr/>
        <p:txBody>
          <a:bodyPr/>
          <a:lstStyle/>
          <a:p>
            <a:fld id="{F8D59B09-23C8-46BA-B508-CE17BADF421E}" type="slidenum">
              <a:rPr lang="en-US" smtClean="0"/>
              <a:pPr/>
              <a:t>62</a:t>
            </a:fld>
            <a:endParaRPr lang="en-US"/>
          </a:p>
        </p:txBody>
      </p:sp>
      <p:pic>
        <p:nvPicPr>
          <p:cNvPr id="4" name="Picture 3">
            <a:extLst>
              <a:ext uri="{FF2B5EF4-FFF2-40B4-BE49-F238E27FC236}">
                <a16:creationId xmlns:a16="http://schemas.microsoft.com/office/drawing/2014/main" id="{55EB1719-BB44-42AF-AC64-27FE60F723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2677" y="247164"/>
            <a:ext cx="4998374" cy="6363671"/>
          </a:xfrm>
          <a:prstGeom prst="rect">
            <a:avLst/>
          </a:prstGeom>
        </p:spPr>
      </p:pic>
    </p:spTree>
    <p:extLst>
      <p:ext uri="{BB962C8B-B14F-4D97-AF65-F5344CB8AC3E}">
        <p14:creationId xmlns:p14="http://schemas.microsoft.com/office/powerpoint/2010/main" val="6736715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32BF04-4D74-4C77-89CE-35823A2CF342}"/>
              </a:ext>
            </a:extLst>
          </p:cNvPr>
          <p:cNvSpPr>
            <a:spLocks noGrp="1"/>
          </p:cNvSpPr>
          <p:nvPr>
            <p:ph type="sldNum" sz="quarter" idx="12"/>
          </p:nvPr>
        </p:nvSpPr>
        <p:spPr/>
        <p:txBody>
          <a:bodyPr/>
          <a:lstStyle/>
          <a:p>
            <a:fld id="{F8D59B09-23C8-46BA-B508-CE17BADF421E}" type="slidenum">
              <a:rPr lang="en-US" smtClean="0"/>
              <a:pPr/>
              <a:t>63</a:t>
            </a:fld>
            <a:endParaRPr lang="en-US"/>
          </a:p>
        </p:txBody>
      </p:sp>
      <p:pic>
        <p:nvPicPr>
          <p:cNvPr id="4" name="Picture 3">
            <a:extLst>
              <a:ext uri="{FF2B5EF4-FFF2-40B4-BE49-F238E27FC236}">
                <a16:creationId xmlns:a16="http://schemas.microsoft.com/office/drawing/2014/main" id="{E360CC42-AC90-40B0-AE5C-24113ADE27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650" y="549574"/>
            <a:ext cx="7512050" cy="5758852"/>
          </a:xfrm>
          <a:prstGeom prst="rect">
            <a:avLst/>
          </a:prstGeom>
        </p:spPr>
      </p:pic>
    </p:spTree>
    <p:extLst>
      <p:ext uri="{BB962C8B-B14F-4D97-AF65-F5344CB8AC3E}">
        <p14:creationId xmlns:p14="http://schemas.microsoft.com/office/powerpoint/2010/main" val="39437522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EB0D2F-5E03-1537-7330-AD19C22CDAED}"/>
              </a:ext>
            </a:extLst>
          </p:cNvPr>
          <p:cNvSpPr>
            <a:spLocks noGrp="1"/>
          </p:cNvSpPr>
          <p:nvPr>
            <p:ph type="sldNum" sz="quarter" idx="12"/>
          </p:nvPr>
        </p:nvSpPr>
        <p:spPr/>
        <p:txBody>
          <a:bodyPr/>
          <a:lstStyle/>
          <a:p>
            <a:fld id="{F8D59B09-23C8-46BA-B508-CE17BADF421E}" type="slidenum">
              <a:rPr lang="en-US" smtClean="0"/>
              <a:pPr/>
              <a:t>64</a:t>
            </a:fld>
            <a:endParaRPr lang="en-US"/>
          </a:p>
        </p:txBody>
      </p:sp>
      <p:pic>
        <p:nvPicPr>
          <p:cNvPr id="4" name="Picture 3">
            <a:extLst>
              <a:ext uri="{FF2B5EF4-FFF2-40B4-BE49-F238E27FC236}">
                <a16:creationId xmlns:a16="http://schemas.microsoft.com/office/drawing/2014/main" id="{006C2DB0-3A77-C065-8E89-534A1072D6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4244" y="1052599"/>
            <a:ext cx="8415512" cy="4752802"/>
          </a:xfrm>
          <a:prstGeom prst="rect">
            <a:avLst/>
          </a:prstGeom>
        </p:spPr>
      </p:pic>
    </p:spTree>
    <p:extLst>
      <p:ext uri="{BB962C8B-B14F-4D97-AF65-F5344CB8AC3E}">
        <p14:creationId xmlns:p14="http://schemas.microsoft.com/office/powerpoint/2010/main" val="41125733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62C4ED-ADB0-7617-BCC7-43184000178A}"/>
              </a:ext>
            </a:extLst>
          </p:cNvPr>
          <p:cNvSpPr>
            <a:spLocks noGrp="1"/>
          </p:cNvSpPr>
          <p:nvPr>
            <p:ph type="sldNum" sz="quarter" idx="12"/>
          </p:nvPr>
        </p:nvSpPr>
        <p:spPr/>
        <p:txBody>
          <a:bodyPr/>
          <a:lstStyle/>
          <a:p>
            <a:fld id="{F8D59B09-23C8-46BA-B508-CE17BADF421E}" type="slidenum">
              <a:rPr lang="en-US" smtClean="0"/>
              <a:pPr/>
              <a:t>65</a:t>
            </a:fld>
            <a:endParaRPr lang="en-US"/>
          </a:p>
        </p:txBody>
      </p:sp>
      <p:pic>
        <p:nvPicPr>
          <p:cNvPr id="4" name="Picture 3">
            <a:extLst>
              <a:ext uri="{FF2B5EF4-FFF2-40B4-BE49-F238E27FC236}">
                <a16:creationId xmlns:a16="http://schemas.microsoft.com/office/drawing/2014/main" id="{3740B965-7C56-293B-04BC-48CF05DB7D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306" y="684933"/>
            <a:ext cx="7683388" cy="5488134"/>
          </a:xfrm>
          <a:prstGeom prst="rect">
            <a:avLst/>
          </a:prstGeom>
        </p:spPr>
      </p:pic>
    </p:spTree>
    <p:extLst>
      <p:ext uri="{BB962C8B-B14F-4D97-AF65-F5344CB8AC3E}">
        <p14:creationId xmlns:p14="http://schemas.microsoft.com/office/powerpoint/2010/main" val="38948628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317B8-3486-4998-AFC4-BC464AE2D029}"/>
              </a:ext>
            </a:extLst>
          </p:cNvPr>
          <p:cNvSpPr>
            <a:spLocks noGrp="1"/>
          </p:cNvSpPr>
          <p:nvPr>
            <p:ph type="title"/>
          </p:nvPr>
        </p:nvSpPr>
        <p:spPr>
          <a:xfrm>
            <a:off x="457200" y="706900"/>
            <a:ext cx="8229600" cy="1143000"/>
          </a:xfrm>
        </p:spPr>
        <p:txBody>
          <a:bodyPr>
            <a:normAutofit/>
          </a:bodyPr>
          <a:lstStyle/>
          <a:p>
            <a:r>
              <a:rPr lang="en-US" sz="3600" i="1" dirty="0"/>
              <a:t>my usual experience</a:t>
            </a:r>
          </a:p>
        </p:txBody>
      </p:sp>
      <p:sp>
        <p:nvSpPr>
          <p:cNvPr id="3" name="Content Placeholder 2">
            <a:extLst>
              <a:ext uri="{FF2B5EF4-FFF2-40B4-BE49-F238E27FC236}">
                <a16:creationId xmlns:a16="http://schemas.microsoft.com/office/drawing/2014/main" id="{8C910A80-47AF-447D-A246-5FE1AEA495C8}"/>
              </a:ext>
            </a:extLst>
          </p:cNvPr>
          <p:cNvSpPr>
            <a:spLocks noGrp="1"/>
          </p:cNvSpPr>
          <p:nvPr>
            <p:ph idx="1"/>
          </p:nvPr>
        </p:nvSpPr>
        <p:spPr>
          <a:xfrm>
            <a:off x="976745" y="2075518"/>
            <a:ext cx="7190509" cy="2706963"/>
          </a:xfrm>
        </p:spPr>
        <p:txBody>
          <a:bodyPr>
            <a:normAutofit/>
          </a:bodyPr>
          <a:lstStyle/>
          <a:p>
            <a:pPr marL="0" indent="0">
              <a:buNone/>
            </a:pPr>
            <a:r>
              <a:rPr lang="en-US" sz="2400" dirty="0"/>
              <a:t>A team’s performance on the simple task of submitting a creative photo of themselves is often predictive of how they’ll do on everything else.</a:t>
            </a:r>
          </a:p>
          <a:p>
            <a:pPr marL="0" indent="0">
              <a:buNone/>
            </a:pPr>
            <a:endParaRPr lang="en-US" sz="2400" dirty="0"/>
          </a:p>
          <a:p>
            <a:pPr marL="0" indent="0">
              <a:buNone/>
            </a:pPr>
            <a:r>
              <a:rPr lang="en-US" sz="2400" i="1" dirty="0">
                <a:solidFill>
                  <a:srgbClr val="FF0000"/>
                </a:solidFill>
              </a:rPr>
              <a:t>Please don’t do something lame.</a:t>
            </a:r>
          </a:p>
          <a:p>
            <a:pPr marL="0" indent="0">
              <a:buNone/>
            </a:pPr>
            <a:endParaRPr lang="en-US" sz="2400" dirty="0"/>
          </a:p>
          <a:p>
            <a:pPr marL="0" indent="0">
              <a:buNone/>
            </a:pPr>
            <a:endParaRPr lang="en-US" sz="2400" dirty="0"/>
          </a:p>
        </p:txBody>
      </p:sp>
      <p:sp>
        <p:nvSpPr>
          <p:cNvPr id="5" name="Slide Number Placeholder 4">
            <a:extLst>
              <a:ext uri="{FF2B5EF4-FFF2-40B4-BE49-F238E27FC236}">
                <a16:creationId xmlns:a16="http://schemas.microsoft.com/office/drawing/2014/main" id="{D6601E2F-FDAA-48E8-9A7B-4308ABEFFE51}"/>
              </a:ext>
            </a:extLst>
          </p:cNvPr>
          <p:cNvSpPr>
            <a:spLocks noGrp="1"/>
          </p:cNvSpPr>
          <p:nvPr>
            <p:ph type="sldNum" sz="quarter" idx="12"/>
          </p:nvPr>
        </p:nvSpPr>
        <p:spPr/>
        <p:txBody>
          <a:bodyPr/>
          <a:lstStyle/>
          <a:p>
            <a:fld id="{F8D59B09-23C8-46BA-B508-CE17BADF421E}" type="slidenum">
              <a:rPr lang="en-US" smtClean="0"/>
              <a:pPr/>
              <a:t>66</a:t>
            </a:fld>
            <a:endParaRPr lang="en-US"/>
          </a:p>
        </p:txBody>
      </p:sp>
    </p:spTree>
    <p:extLst>
      <p:ext uri="{BB962C8B-B14F-4D97-AF65-F5344CB8AC3E}">
        <p14:creationId xmlns:p14="http://schemas.microsoft.com/office/powerpoint/2010/main" val="23355002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F6F93-2BBA-ACD3-BE28-C6A605066D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E2881E-132D-39CB-4AD0-6F55196C66C9}"/>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33531E7-A463-B38B-44B0-77E37BF50017}"/>
              </a:ext>
            </a:extLst>
          </p:cNvPr>
          <p:cNvSpPr>
            <a:spLocks noGrp="1"/>
          </p:cNvSpPr>
          <p:nvPr>
            <p:ph idx="1"/>
          </p:nvPr>
        </p:nvSpPr>
        <p:spPr/>
        <p:txBody>
          <a:bodyPr>
            <a:normAutofit lnSpcReduction="10000"/>
          </a:bodyPr>
          <a:lstStyle/>
          <a:p>
            <a:pPr marL="457200" indent="-457200">
              <a:buAutoNum type="arabicPeriod"/>
            </a:pPr>
            <a:r>
              <a:rPr lang="en-US" dirty="0">
                <a:solidFill>
                  <a:schemeClr val="bg1">
                    <a:lumMod val="65000"/>
                  </a:schemeClr>
                </a:solidFill>
              </a:rPr>
              <a:t>Course staff</a:t>
            </a:r>
          </a:p>
          <a:p>
            <a:pPr marL="457200" indent="-457200">
              <a:buAutoNum type="arabicPeriod"/>
            </a:pPr>
            <a:r>
              <a:rPr lang="en-US" dirty="0">
                <a:solidFill>
                  <a:schemeClr val="bg1">
                    <a:lumMod val="65000"/>
                  </a:schemeClr>
                </a:solidFill>
              </a:rPr>
              <a:t>Course organization</a:t>
            </a:r>
          </a:p>
          <a:p>
            <a:pPr marL="457200" indent="-457200">
              <a:buAutoNum type="arabicPeriod"/>
            </a:pPr>
            <a:r>
              <a:rPr lang="en-US" dirty="0">
                <a:solidFill>
                  <a:schemeClr val="bg1">
                    <a:lumMod val="65000"/>
                  </a:schemeClr>
                </a:solidFill>
              </a:rPr>
              <a:t>Learning objectives</a:t>
            </a:r>
          </a:p>
          <a:p>
            <a:pPr marL="457200" indent="-457200">
              <a:buAutoNum type="arabicPeriod"/>
            </a:pPr>
            <a:r>
              <a:rPr lang="en-US" dirty="0">
                <a:solidFill>
                  <a:schemeClr val="bg1">
                    <a:lumMod val="65000"/>
                  </a:schemeClr>
                </a:solidFill>
              </a:rPr>
              <a:t>System design</a:t>
            </a:r>
          </a:p>
          <a:p>
            <a:pPr marL="457200" indent="-457200">
              <a:buAutoNum type="arabicPeriod"/>
            </a:pPr>
            <a:r>
              <a:rPr lang="en-US" dirty="0">
                <a:solidFill>
                  <a:schemeClr val="bg1">
                    <a:lumMod val="65000"/>
                  </a:schemeClr>
                </a:solidFill>
              </a:rPr>
              <a:t>The project</a:t>
            </a:r>
          </a:p>
          <a:p>
            <a:pPr marL="457200" indent="-457200">
              <a:buAutoNum type="arabicPeriod"/>
            </a:pPr>
            <a:r>
              <a:rPr lang="en-US" dirty="0">
                <a:solidFill>
                  <a:schemeClr val="bg1">
                    <a:lumMod val="65000"/>
                  </a:schemeClr>
                </a:solidFill>
              </a:rPr>
              <a:t>Basic parts of a search engine</a:t>
            </a:r>
          </a:p>
          <a:p>
            <a:pPr marL="457200" indent="-457200">
              <a:buAutoNum type="arabicPeriod"/>
            </a:pPr>
            <a:r>
              <a:rPr lang="en-US" dirty="0">
                <a:solidFill>
                  <a:schemeClr val="bg1">
                    <a:lumMod val="65000"/>
                  </a:schemeClr>
                </a:solidFill>
              </a:rPr>
              <a:t>Planning your engine</a:t>
            </a:r>
          </a:p>
          <a:p>
            <a:pPr marL="457200" indent="-457200">
              <a:buAutoNum type="arabicPeriod"/>
            </a:pPr>
            <a:r>
              <a:rPr lang="en-US" dirty="0">
                <a:solidFill>
                  <a:schemeClr val="bg1">
                    <a:lumMod val="65000"/>
                  </a:schemeClr>
                </a:solidFill>
              </a:rPr>
              <a:t>Teamwork</a:t>
            </a:r>
          </a:p>
          <a:p>
            <a:pPr marL="457200" indent="-457200">
              <a:buAutoNum type="arabicPeriod"/>
            </a:pPr>
            <a:r>
              <a:rPr lang="en-US" dirty="0">
                <a:solidFill>
                  <a:srgbClr val="C00000"/>
                </a:solidFill>
              </a:rPr>
              <a:t>The world around us</a:t>
            </a:r>
          </a:p>
          <a:p>
            <a:pPr marL="457200" indent="-457200">
              <a:buAutoNum type="arabicPeriod"/>
            </a:pPr>
            <a:r>
              <a:rPr lang="en-US" dirty="0"/>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C5B38AB0-D782-CFE4-96A2-DC2A1606A1FC}"/>
              </a:ext>
            </a:extLst>
          </p:cNvPr>
          <p:cNvSpPr>
            <a:spLocks noGrp="1"/>
          </p:cNvSpPr>
          <p:nvPr>
            <p:ph type="sldNum" sz="quarter" idx="12"/>
          </p:nvPr>
        </p:nvSpPr>
        <p:spPr/>
        <p:txBody>
          <a:bodyPr/>
          <a:lstStyle/>
          <a:p>
            <a:fld id="{F8D59B09-23C8-46BA-B508-CE17BADF421E}" type="slidenum">
              <a:rPr lang="en-US" smtClean="0"/>
              <a:pPr/>
              <a:t>67</a:t>
            </a:fld>
            <a:endParaRPr lang="en-US"/>
          </a:p>
        </p:txBody>
      </p:sp>
    </p:spTree>
    <p:extLst>
      <p:ext uri="{BB962C8B-B14F-4D97-AF65-F5344CB8AC3E}">
        <p14:creationId xmlns:p14="http://schemas.microsoft.com/office/powerpoint/2010/main" val="2583653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if you are 20 in 2026</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lnSpcReduction="10000"/>
          </a:bodyPr>
          <a:lstStyle/>
          <a:p>
            <a:r>
              <a:rPr lang="en-US" dirty="0"/>
              <a:t>TV has never had snow.</a:t>
            </a:r>
          </a:p>
          <a:p>
            <a:r>
              <a:rPr lang="en-US" dirty="0"/>
              <a:t>You could listen to any song you want anytime you want.</a:t>
            </a:r>
          </a:p>
          <a:p>
            <a:r>
              <a:rPr lang="en-US" dirty="0"/>
              <a:t>Phones have always had apps.</a:t>
            </a:r>
          </a:p>
          <a:p>
            <a:r>
              <a:rPr lang="en-US" dirty="0"/>
              <a:t>Cameras have never used film.</a:t>
            </a:r>
          </a:p>
          <a:p>
            <a:r>
              <a:rPr lang="en-US" dirty="0"/>
              <a:t>You can buy anything online.</a:t>
            </a:r>
          </a:p>
          <a:p>
            <a:r>
              <a:rPr lang="en-US" dirty="0"/>
              <a:t>Everyone has always had computers.</a:t>
            </a:r>
          </a:p>
          <a:p>
            <a:r>
              <a:rPr lang="en-US" dirty="0"/>
              <a:t>Music has never has hiss.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68</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a:t>But none of these statements are true for your parents.</a:t>
            </a:r>
          </a:p>
          <a:p>
            <a:endParaRPr lang="en-US" sz="2200" dirty="0"/>
          </a:p>
        </p:txBody>
      </p:sp>
    </p:spTree>
    <p:extLst>
      <p:ext uri="{BB962C8B-B14F-4D97-AF65-F5344CB8AC3E}">
        <p14:creationId xmlns:p14="http://schemas.microsoft.com/office/powerpoint/2010/main" val="2019123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if you are 20 in 2026</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lnSpcReduction="10000"/>
          </a:bodyPr>
          <a:lstStyle/>
          <a:p>
            <a:r>
              <a:rPr lang="en-US" dirty="0">
                <a:solidFill>
                  <a:srgbClr val="C00000"/>
                </a:solidFill>
              </a:rPr>
              <a:t>TV has never had snow.</a:t>
            </a:r>
          </a:p>
          <a:p>
            <a:r>
              <a:rPr lang="en-US" dirty="0"/>
              <a:t>You could listen to any song you want anytime you want.</a:t>
            </a:r>
          </a:p>
          <a:p>
            <a:r>
              <a:rPr lang="en-US" dirty="0"/>
              <a:t>Phones have always had apps.</a:t>
            </a:r>
          </a:p>
          <a:p>
            <a:r>
              <a:rPr lang="en-US" dirty="0"/>
              <a:t>You can buy anything online.</a:t>
            </a:r>
          </a:p>
          <a:p>
            <a:r>
              <a:rPr lang="en-US" dirty="0"/>
              <a:t>Everyone has always had computers.</a:t>
            </a:r>
          </a:p>
          <a:p>
            <a:r>
              <a:rPr lang="en-US" dirty="0"/>
              <a:t>Music has never has hiss.</a:t>
            </a:r>
          </a:p>
          <a:p>
            <a:r>
              <a:rPr lang="en-US" dirty="0"/>
              <a:t>There was never a time before credit cards.</a:t>
            </a:r>
          </a:p>
          <a:p>
            <a:endParaRPr lang="en-US" dirty="0"/>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69</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a:t>DirecTV begins direct digital satellite broadcasting </a:t>
            </a:r>
            <a:r>
              <a:rPr lang="en-US" sz="2200" b="0" i="0" dirty="0">
                <a:solidFill>
                  <a:srgbClr val="202124"/>
                </a:solidFill>
                <a:effectLst/>
                <a:latin typeface="Google Sans"/>
              </a:rPr>
              <a:t>June 17, 1994</a:t>
            </a:r>
            <a:r>
              <a:rPr lang="en-US" sz="2200" dirty="0"/>
              <a:t>.  (31 years)</a:t>
            </a:r>
          </a:p>
          <a:p>
            <a:r>
              <a:rPr lang="en-US" sz="2200" dirty="0"/>
              <a:t>HD becomes available in the US in 1998.  (28 years)</a:t>
            </a:r>
          </a:p>
          <a:p>
            <a:r>
              <a:rPr lang="en-US" sz="2200" dirty="0"/>
              <a:t>FCC mandates that all TV in the US is HD on June 12, 2009.  (16 years)</a:t>
            </a:r>
          </a:p>
        </p:txBody>
      </p:sp>
    </p:spTree>
    <p:extLst>
      <p:ext uri="{BB962C8B-B14F-4D97-AF65-F5344CB8AC3E}">
        <p14:creationId xmlns:p14="http://schemas.microsoft.com/office/powerpoint/2010/main" val="4305493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if you are 20 in 2026</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lnSpcReduction="10000"/>
          </a:bodyPr>
          <a:lstStyle/>
          <a:p>
            <a:r>
              <a:rPr lang="en-US" dirty="0"/>
              <a:t>TV has never had snow.</a:t>
            </a:r>
          </a:p>
          <a:p>
            <a:r>
              <a:rPr lang="en-US" dirty="0">
                <a:solidFill>
                  <a:srgbClr val="C00000"/>
                </a:solidFill>
              </a:rPr>
              <a:t>You could listen to any song you want anytime you want.</a:t>
            </a:r>
          </a:p>
          <a:p>
            <a:r>
              <a:rPr lang="en-US" dirty="0"/>
              <a:t>Phones have always had apps.</a:t>
            </a:r>
          </a:p>
          <a:p>
            <a:r>
              <a:rPr lang="en-US" dirty="0"/>
              <a:t>Cameras have never used film.</a:t>
            </a:r>
          </a:p>
          <a:p>
            <a:r>
              <a:rPr lang="en-US" dirty="0"/>
              <a:t>You can buy anything online.</a:t>
            </a:r>
          </a:p>
          <a:p>
            <a:r>
              <a:rPr lang="en-US" dirty="0"/>
              <a:t>Everyone has always had computers.</a:t>
            </a:r>
          </a:p>
          <a:p>
            <a:r>
              <a:rPr lang="en-US" dirty="0"/>
              <a:t>Music has never has hiss.</a:t>
            </a:r>
          </a:p>
          <a:p>
            <a:endParaRPr lang="en-US" dirty="0"/>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70</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a:t>iPod released </a:t>
            </a:r>
            <a:r>
              <a:rPr lang="en-US" sz="2200" b="0" i="0" dirty="0">
                <a:solidFill>
                  <a:srgbClr val="040C28"/>
                </a:solidFill>
                <a:effectLst/>
                <a:latin typeface="Google Sans"/>
              </a:rPr>
              <a:t>October 23, </a:t>
            </a:r>
            <a:r>
              <a:rPr lang="en-US" sz="2200" dirty="0"/>
              <a:t>2001.  (24 years)</a:t>
            </a:r>
          </a:p>
        </p:txBody>
      </p:sp>
    </p:spTree>
    <p:extLst>
      <p:ext uri="{BB962C8B-B14F-4D97-AF65-F5344CB8AC3E}">
        <p14:creationId xmlns:p14="http://schemas.microsoft.com/office/powerpoint/2010/main" val="22126206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if you are 20 in 2026</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lnSpcReduction="10000"/>
          </a:bodyPr>
          <a:lstStyle/>
          <a:p>
            <a:r>
              <a:rPr lang="en-US" dirty="0"/>
              <a:t>TV has never had snow.</a:t>
            </a:r>
          </a:p>
          <a:p>
            <a:r>
              <a:rPr lang="en-US" dirty="0"/>
              <a:t>You could listen to any song you want anytime you want.</a:t>
            </a:r>
          </a:p>
          <a:p>
            <a:r>
              <a:rPr lang="en-US" dirty="0">
                <a:solidFill>
                  <a:srgbClr val="C00000"/>
                </a:solidFill>
              </a:rPr>
              <a:t>Phones have always had apps.</a:t>
            </a:r>
          </a:p>
          <a:p>
            <a:r>
              <a:rPr lang="en-US" dirty="0"/>
              <a:t>Cameras have never used film.</a:t>
            </a:r>
          </a:p>
          <a:p>
            <a:r>
              <a:rPr lang="en-US" dirty="0"/>
              <a:t>You can buy anything online.</a:t>
            </a:r>
          </a:p>
          <a:p>
            <a:r>
              <a:rPr lang="en-US" dirty="0"/>
              <a:t>Everyone has always had computers.</a:t>
            </a:r>
          </a:p>
          <a:p>
            <a:r>
              <a:rPr lang="en-US" dirty="0"/>
              <a:t>Music has never has hiss.</a:t>
            </a:r>
          </a:p>
          <a:p>
            <a:endParaRPr lang="en-US" dirty="0"/>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71</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a:t>iPhone released </a:t>
            </a:r>
            <a:r>
              <a:rPr lang="en-US" sz="2200" b="0" i="0" dirty="0">
                <a:solidFill>
                  <a:srgbClr val="202124"/>
                </a:solidFill>
                <a:effectLst/>
                <a:latin typeface="Google Sans"/>
              </a:rPr>
              <a:t>June 29, 2007</a:t>
            </a:r>
            <a:r>
              <a:rPr lang="en-US" sz="2200" dirty="0"/>
              <a:t>.  (19 years)</a:t>
            </a:r>
          </a:p>
        </p:txBody>
      </p:sp>
    </p:spTree>
    <p:extLst>
      <p:ext uri="{BB962C8B-B14F-4D97-AF65-F5344CB8AC3E}">
        <p14:creationId xmlns:p14="http://schemas.microsoft.com/office/powerpoint/2010/main" val="42364143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if you are 20 in 2026</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lnSpcReduction="10000"/>
          </a:bodyPr>
          <a:lstStyle/>
          <a:p>
            <a:r>
              <a:rPr lang="en-US" dirty="0"/>
              <a:t>TV has never had snow.</a:t>
            </a:r>
          </a:p>
          <a:p>
            <a:r>
              <a:rPr lang="en-US" dirty="0"/>
              <a:t>You could listen to any song you want anytime you want.</a:t>
            </a:r>
          </a:p>
          <a:p>
            <a:r>
              <a:rPr lang="en-US" dirty="0"/>
              <a:t>Phones have always had apps.</a:t>
            </a:r>
          </a:p>
          <a:p>
            <a:r>
              <a:rPr lang="en-US" dirty="0">
                <a:solidFill>
                  <a:srgbClr val="C00000"/>
                </a:solidFill>
              </a:rPr>
              <a:t>Cameras have never used film.</a:t>
            </a:r>
          </a:p>
          <a:p>
            <a:r>
              <a:rPr lang="en-US" dirty="0"/>
              <a:t>You can buy anything online.</a:t>
            </a:r>
          </a:p>
          <a:p>
            <a:r>
              <a:rPr lang="en-US" dirty="0"/>
              <a:t>Everyone has always had computers.</a:t>
            </a:r>
          </a:p>
          <a:p>
            <a:r>
              <a:rPr lang="en-US" dirty="0"/>
              <a:t>Music has never has hiss.</a:t>
            </a:r>
          </a:p>
          <a:p>
            <a:endParaRPr lang="en-US" dirty="0"/>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72</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a:t>Consumer digital cameras become available in the 1990s and overtake film in 2003.  (23 years)</a:t>
            </a:r>
          </a:p>
        </p:txBody>
      </p:sp>
    </p:spTree>
    <p:extLst>
      <p:ext uri="{BB962C8B-B14F-4D97-AF65-F5344CB8AC3E}">
        <p14:creationId xmlns:p14="http://schemas.microsoft.com/office/powerpoint/2010/main" val="6670645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if you are 20 in 2026</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lnSpcReduction="10000"/>
          </a:bodyPr>
          <a:lstStyle/>
          <a:p>
            <a:r>
              <a:rPr lang="en-US" dirty="0"/>
              <a:t>TV has never had snow.</a:t>
            </a:r>
          </a:p>
          <a:p>
            <a:r>
              <a:rPr lang="en-US" dirty="0"/>
              <a:t>You could listen to any song you want anytime you want.</a:t>
            </a:r>
          </a:p>
          <a:p>
            <a:r>
              <a:rPr lang="en-US" dirty="0"/>
              <a:t>Phones have always had apps.</a:t>
            </a:r>
          </a:p>
          <a:p>
            <a:r>
              <a:rPr lang="en-US" dirty="0"/>
              <a:t>Cameras have never used film.</a:t>
            </a:r>
          </a:p>
          <a:p>
            <a:r>
              <a:rPr lang="en-US" dirty="0">
                <a:solidFill>
                  <a:srgbClr val="C00000"/>
                </a:solidFill>
              </a:rPr>
              <a:t>You can buy anything online.</a:t>
            </a:r>
          </a:p>
          <a:p>
            <a:r>
              <a:rPr lang="en-US" dirty="0"/>
              <a:t>Everyone has always had computers.</a:t>
            </a:r>
          </a:p>
          <a:p>
            <a:r>
              <a:rPr lang="en-US" dirty="0"/>
              <a:t>Music has never has hiss.</a:t>
            </a:r>
          </a:p>
          <a:p>
            <a:endParaRPr lang="en-US" dirty="0"/>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73</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a:t>eBay goes live September 3, 1995. (30 years)</a:t>
            </a:r>
          </a:p>
          <a:p>
            <a:r>
              <a:rPr lang="en-US" sz="2200" dirty="0"/>
              <a:t>Amazon goes live </a:t>
            </a:r>
            <a:r>
              <a:rPr lang="en-US" sz="2200" b="0" i="0" dirty="0">
                <a:solidFill>
                  <a:srgbClr val="202124"/>
                </a:solidFill>
                <a:effectLst/>
                <a:latin typeface="Google Sans"/>
              </a:rPr>
              <a:t>July 16, 1995. (30 years)</a:t>
            </a:r>
            <a:endParaRPr lang="en-US" sz="2200" dirty="0"/>
          </a:p>
        </p:txBody>
      </p:sp>
    </p:spTree>
    <p:extLst>
      <p:ext uri="{BB962C8B-B14F-4D97-AF65-F5344CB8AC3E}">
        <p14:creationId xmlns:p14="http://schemas.microsoft.com/office/powerpoint/2010/main" val="5642524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if you are 20 in 2026</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5122104"/>
          </a:xfrm>
        </p:spPr>
        <p:txBody>
          <a:bodyPr>
            <a:normAutofit/>
          </a:bodyPr>
          <a:lstStyle/>
          <a:p>
            <a:r>
              <a:rPr lang="en-US" dirty="0"/>
              <a:t>TV has never had snow.</a:t>
            </a:r>
          </a:p>
          <a:p>
            <a:r>
              <a:rPr lang="en-US" dirty="0"/>
              <a:t>You could listen to any song you want anytime you want.</a:t>
            </a:r>
          </a:p>
          <a:p>
            <a:r>
              <a:rPr lang="en-US" dirty="0"/>
              <a:t>Phones have always had apps.</a:t>
            </a:r>
          </a:p>
          <a:p>
            <a:r>
              <a:rPr lang="en-US" dirty="0"/>
              <a:t>Cameras have never used film.</a:t>
            </a:r>
          </a:p>
          <a:p>
            <a:r>
              <a:rPr lang="en-US" dirty="0"/>
              <a:t>You can buy anything online.</a:t>
            </a:r>
          </a:p>
          <a:p>
            <a:r>
              <a:rPr lang="en-US" dirty="0">
                <a:solidFill>
                  <a:srgbClr val="C00000"/>
                </a:solidFill>
              </a:rPr>
              <a:t>Everyone has always had computers.</a:t>
            </a:r>
          </a:p>
          <a:p>
            <a:r>
              <a:rPr lang="en-US" dirty="0"/>
              <a:t>Music has never has hiss.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74</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a:t>Apple II goes on sale </a:t>
            </a:r>
            <a:r>
              <a:rPr lang="en-US" sz="2200" b="0" i="0" dirty="0">
                <a:solidFill>
                  <a:srgbClr val="040C28"/>
                </a:solidFill>
                <a:effectLst/>
                <a:latin typeface="Google Sans"/>
              </a:rPr>
              <a:t>June 10, 1977.  (48 years)</a:t>
            </a:r>
          </a:p>
          <a:p>
            <a:r>
              <a:rPr lang="en-US" sz="2200" dirty="0">
                <a:solidFill>
                  <a:srgbClr val="040C28"/>
                </a:solidFill>
                <a:latin typeface="Google Sans"/>
              </a:rPr>
              <a:t>IBM PC released </a:t>
            </a:r>
            <a:r>
              <a:rPr lang="en-US" sz="2200" b="0" i="0" dirty="0">
                <a:solidFill>
                  <a:srgbClr val="202124"/>
                </a:solidFill>
                <a:effectLst/>
                <a:latin typeface="Google Sans"/>
              </a:rPr>
              <a:t>August 12, 1981</a:t>
            </a:r>
            <a:r>
              <a:rPr lang="en-US" sz="2200" b="0" i="0" dirty="0">
                <a:solidFill>
                  <a:srgbClr val="040C28"/>
                </a:solidFill>
                <a:effectLst/>
                <a:latin typeface="Google Sans"/>
              </a:rPr>
              <a:t>.  (44 years)</a:t>
            </a:r>
            <a:endParaRPr lang="en-US" sz="2200" dirty="0"/>
          </a:p>
        </p:txBody>
      </p:sp>
    </p:spTree>
    <p:extLst>
      <p:ext uri="{BB962C8B-B14F-4D97-AF65-F5344CB8AC3E}">
        <p14:creationId xmlns:p14="http://schemas.microsoft.com/office/powerpoint/2010/main" val="12768263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if you are 20 in 2026</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lnSpcReduction="10000"/>
          </a:bodyPr>
          <a:lstStyle/>
          <a:p>
            <a:r>
              <a:rPr lang="en-US" dirty="0"/>
              <a:t>TV has never had snow.</a:t>
            </a:r>
          </a:p>
          <a:p>
            <a:r>
              <a:rPr lang="en-US" dirty="0"/>
              <a:t>You could listen to any song you want anytime you want.</a:t>
            </a:r>
          </a:p>
          <a:p>
            <a:r>
              <a:rPr lang="en-US" dirty="0"/>
              <a:t>Phones have always had apps.</a:t>
            </a:r>
          </a:p>
          <a:p>
            <a:r>
              <a:rPr lang="en-US" dirty="0"/>
              <a:t>Cameras have never used film.</a:t>
            </a:r>
          </a:p>
          <a:p>
            <a:r>
              <a:rPr lang="en-US" dirty="0"/>
              <a:t>You can buy anything online.</a:t>
            </a:r>
          </a:p>
          <a:p>
            <a:r>
              <a:rPr lang="en-US" dirty="0"/>
              <a:t>Everyone has always had computers.</a:t>
            </a:r>
          </a:p>
          <a:p>
            <a:r>
              <a:rPr lang="en-US" dirty="0">
                <a:solidFill>
                  <a:srgbClr val="C00000"/>
                </a:solidFill>
              </a:rPr>
              <a:t>Music has never had hiss.</a:t>
            </a:r>
          </a:p>
          <a:p>
            <a:endParaRPr lang="en-US" dirty="0"/>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75</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dirty="0"/>
              <a:t>Compact discs introduced in Japan in November 1981.  (44 years)</a:t>
            </a:r>
          </a:p>
        </p:txBody>
      </p:sp>
    </p:spTree>
    <p:extLst>
      <p:ext uri="{BB962C8B-B14F-4D97-AF65-F5344CB8AC3E}">
        <p14:creationId xmlns:p14="http://schemas.microsoft.com/office/powerpoint/2010/main" val="3919735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what made this possible</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a:bodyPr>
          <a:lstStyle/>
          <a:p>
            <a:r>
              <a:rPr lang="en-US" dirty="0"/>
              <a:t>Positional numbers</a:t>
            </a:r>
          </a:p>
          <a:p>
            <a:r>
              <a:rPr lang="en-US" dirty="0"/>
              <a:t>Digital circuits</a:t>
            </a:r>
          </a:p>
          <a:p>
            <a:r>
              <a:rPr lang="en-US" dirty="0"/>
              <a:t>Microelectronics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76</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Three key technologies made this possible.</a:t>
            </a:r>
          </a:p>
        </p:txBody>
      </p:sp>
    </p:spTree>
    <p:extLst>
      <p:ext uri="{BB962C8B-B14F-4D97-AF65-F5344CB8AC3E}">
        <p14:creationId xmlns:p14="http://schemas.microsoft.com/office/powerpoint/2010/main" val="1144486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what made this possible</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a:bodyPr>
          <a:lstStyle/>
          <a:p>
            <a:r>
              <a:rPr lang="en-US" dirty="0">
                <a:solidFill>
                  <a:srgbClr val="C00000"/>
                </a:solidFill>
              </a:rPr>
              <a:t>Positional numbers</a:t>
            </a:r>
          </a:p>
          <a:p>
            <a:r>
              <a:rPr lang="en-US" dirty="0"/>
              <a:t>Digital circuits</a:t>
            </a:r>
          </a:p>
          <a:p>
            <a:r>
              <a:rPr lang="en-US" dirty="0"/>
              <a:t>Microelectronics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77</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Positional number systems, where each position is a power of the base, were invented by the Babylonians, making arithmetic simple.</a:t>
            </a:r>
          </a:p>
          <a:p>
            <a:r>
              <a:rPr lang="en-US" dirty="0"/>
              <a:t>(Consider the alternative of doing addition in Roman numerals.)</a:t>
            </a:r>
          </a:p>
        </p:txBody>
      </p:sp>
    </p:spTree>
    <p:extLst>
      <p:ext uri="{BB962C8B-B14F-4D97-AF65-F5344CB8AC3E}">
        <p14:creationId xmlns:p14="http://schemas.microsoft.com/office/powerpoint/2010/main" val="30857297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1232F6-B4E1-7121-EBA7-1C493214E108}"/>
              </a:ext>
            </a:extLst>
          </p:cNvPr>
          <p:cNvSpPr>
            <a:spLocks noGrp="1"/>
          </p:cNvSpPr>
          <p:nvPr>
            <p:ph type="sldNum" sz="quarter" idx="12"/>
          </p:nvPr>
        </p:nvSpPr>
        <p:spPr/>
        <p:txBody>
          <a:bodyPr/>
          <a:lstStyle/>
          <a:p>
            <a:fld id="{F8D59B09-23C8-46BA-B508-CE17BADF421E}" type="slidenum">
              <a:rPr lang="en-US" smtClean="0"/>
              <a:pPr/>
              <a:t>78</a:t>
            </a:fld>
            <a:endParaRPr lang="en-US"/>
          </a:p>
        </p:txBody>
      </p:sp>
      <p:pic>
        <p:nvPicPr>
          <p:cNvPr id="4" name="Picture 3" descr="A cartoon of a person in space suit and a person in space suit&#10;&#10;AI-generated content may be incorrect.">
            <a:extLst>
              <a:ext uri="{FF2B5EF4-FFF2-40B4-BE49-F238E27FC236}">
                <a16:creationId xmlns:a16="http://schemas.microsoft.com/office/drawing/2014/main" id="{4BE812E2-8C53-B87E-39FB-49960D01B706}"/>
              </a:ext>
            </a:extLst>
          </p:cNvPr>
          <p:cNvPicPr>
            <a:picLocks noChangeAspect="1"/>
          </p:cNvPicPr>
          <p:nvPr/>
        </p:nvPicPr>
        <p:blipFill>
          <a:blip r:embed="rId2"/>
          <a:stretch>
            <a:fillRect/>
          </a:stretch>
        </p:blipFill>
        <p:spPr>
          <a:xfrm>
            <a:off x="997855" y="509359"/>
            <a:ext cx="7148289" cy="6029553"/>
          </a:xfrm>
          <a:prstGeom prst="rect">
            <a:avLst/>
          </a:prstGeom>
        </p:spPr>
      </p:pic>
    </p:spTree>
    <p:extLst>
      <p:ext uri="{BB962C8B-B14F-4D97-AF65-F5344CB8AC3E}">
        <p14:creationId xmlns:p14="http://schemas.microsoft.com/office/powerpoint/2010/main" val="42891606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what made this possible</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a:bodyPr>
          <a:lstStyle/>
          <a:p>
            <a:r>
              <a:rPr lang="en-US" dirty="0"/>
              <a:t>Positional numbers</a:t>
            </a:r>
          </a:p>
          <a:p>
            <a:r>
              <a:rPr lang="en-US" dirty="0">
                <a:solidFill>
                  <a:srgbClr val="C00000"/>
                </a:solidFill>
              </a:rPr>
              <a:t>Digital circuits</a:t>
            </a:r>
          </a:p>
          <a:p>
            <a:r>
              <a:rPr lang="en-US" dirty="0"/>
              <a:t>Microelectronics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79</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Digital circuits built with working parts in a correctly designed circuit will always give the right output, even if there’s some noise on the input.</a:t>
            </a:r>
          </a:p>
          <a:p>
            <a:endParaRPr lang="en-US" dirty="0"/>
          </a:p>
        </p:txBody>
      </p:sp>
    </p:spTree>
    <p:extLst>
      <p:ext uri="{BB962C8B-B14F-4D97-AF65-F5344CB8AC3E}">
        <p14:creationId xmlns:p14="http://schemas.microsoft.com/office/powerpoint/2010/main" val="14464095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noise margin</a:t>
            </a:r>
          </a:p>
        </p:txBody>
      </p:sp>
      <p:sp>
        <p:nvSpPr>
          <p:cNvPr id="3" name="Content Placeholder 2"/>
          <p:cNvSpPr>
            <a:spLocks noGrp="1"/>
          </p:cNvSpPr>
          <p:nvPr>
            <p:ph idx="1"/>
          </p:nvPr>
        </p:nvSpPr>
        <p:spPr>
          <a:xfrm>
            <a:off x="838199" y="1676400"/>
            <a:ext cx="3657601" cy="4735350"/>
          </a:xfrm>
        </p:spPr>
        <p:txBody>
          <a:bodyPr>
            <a:noAutofit/>
          </a:bodyPr>
          <a:lstStyle/>
          <a:p>
            <a:pPr>
              <a:buNone/>
            </a:pPr>
            <a:r>
              <a:rPr lang="en-US" sz="2000" dirty="0"/>
              <a:t>Manufacturers guarantee that a working part will have a minimum output voltage of 2.4V for a 1 and a maximum output voltage of 0.4V for a 0.</a:t>
            </a:r>
          </a:p>
          <a:p>
            <a:pPr>
              <a:buNone/>
            </a:pPr>
            <a:r>
              <a:rPr lang="en-US" sz="2000" i="1" dirty="0"/>
              <a:t>The part is forbidden</a:t>
            </a:r>
            <a:r>
              <a:rPr lang="en-US" sz="2000" dirty="0"/>
              <a:t> to have an output voltage in the forbidden range in a properly designed circuit except when transitioning between states.</a:t>
            </a:r>
          </a:p>
        </p:txBody>
      </p:sp>
      <p:sp>
        <p:nvSpPr>
          <p:cNvPr id="4" name="Rectangle 3"/>
          <p:cNvSpPr/>
          <p:nvPr/>
        </p:nvSpPr>
        <p:spPr>
          <a:xfrm>
            <a:off x="5867400" y="2057400"/>
            <a:ext cx="762000" cy="3124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257800" y="2743200"/>
            <a:ext cx="612668" cy="369332"/>
          </a:xfrm>
          <a:prstGeom prst="rect">
            <a:avLst/>
          </a:prstGeom>
          <a:noFill/>
        </p:spPr>
        <p:txBody>
          <a:bodyPr wrap="none" rtlCol="0">
            <a:spAutoFit/>
          </a:bodyPr>
          <a:lstStyle/>
          <a:p>
            <a:r>
              <a:rPr lang="en-US" dirty="0"/>
              <a:t>High</a:t>
            </a:r>
          </a:p>
        </p:txBody>
      </p:sp>
      <p:sp>
        <p:nvSpPr>
          <p:cNvPr id="6" name="TextBox 5"/>
          <p:cNvSpPr txBox="1"/>
          <p:nvPr/>
        </p:nvSpPr>
        <p:spPr>
          <a:xfrm>
            <a:off x="5791200" y="1676400"/>
            <a:ext cx="856325" cy="369332"/>
          </a:xfrm>
          <a:prstGeom prst="rect">
            <a:avLst/>
          </a:prstGeom>
          <a:noFill/>
        </p:spPr>
        <p:txBody>
          <a:bodyPr wrap="none" rtlCol="0">
            <a:spAutoFit/>
          </a:bodyPr>
          <a:lstStyle/>
          <a:p>
            <a:r>
              <a:rPr lang="en-US" dirty="0"/>
              <a:t>Output</a:t>
            </a:r>
          </a:p>
        </p:txBody>
      </p:sp>
      <p:sp>
        <p:nvSpPr>
          <p:cNvPr id="7" name="TextBox 6"/>
          <p:cNvSpPr txBox="1"/>
          <p:nvPr/>
        </p:nvSpPr>
        <p:spPr>
          <a:xfrm>
            <a:off x="5257800" y="4876800"/>
            <a:ext cx="568489" cy="369332"/>
          </a:xfrm>
          <a:prstGeom prst="rect">
            <a:avLst/>
          </a:prstGeom>
          <a:noFill/>
        </p:spPr>
        <p:txBody>
          <a:bodyPr wrap="none" rtlCol="0">
            <a:spAutoFit/>
          </a:bodyPr>
          <a:lstStyle/>
          <a:p>
            <a:r>
              <a:rPr lang="en-US" dirty="0"/>
              <a:t>Low</a:t>
            </a:r>
          </a:p>
        </p:txBody>
      </p:sp>
      <p:sp>
        <p:nvSpPr>
          <p:cNvPr id="8" name="Rectangle 7"/>
          <p:cNvSpPr/>
          <p:nvPr/>
        </p:nvSpPr>
        <p:spPr>
          <a:xfrm>
            <a:off x="5867400" y="3429000"/>
            <a:ext cx="762000" cy="1447800"/>
          </a:xfrm>
          <a:prstGeom prst="rect">
            <a:avLst/>
          </a:prstGeom>
          <a:solidFill>
            <a:schemeClr val="tx2">
              <a:lumMod val="20000"/>
              <a:lumOff val="8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724400" y="3886200"/>
            <a:ext cx="1144929" cy="369332"/>
          </a:xfrm>
          <a:prstGeom prst="rect">
            <a:avLst/>
          </a:prstGeom>
          <a:noFill/>
        </p:spPr>
        <p:txBody>
          <a:bodyPr wrap="none" rtlCol="0">
            <a:spAutoFit/>
          </a:bodyPr>
          <a:lstStyle/>
          <a:p>
            <a:r>
              <a:rPr lang="en-US" dirty="0"/>
              <a:t>Forbidden</a:t>
            </a:r>
          </a:p>
        </p:txBody>
      </p:sp>
      <p:sp>
        <p:nvSpPr>
          <p:cNvPr id="10" name="TextBox 9"/>
          <p:cNvSpPr txBox="1"/>
          <p:nvPr/>
        </p:nvSpPr>
        <p:spPr>
          <a:xfrm>
            <a:off x="4648200" y="3352800"/>
            <a:ext cx="1209177" cy="369332"/>
          </a:xfrm>
          <a:prstGeom prst="rect">
            <a:avLst/>
          </a:prstGeom>
          <a:noFill/>
        </p:spPr>
        <p:txBody>
          <a:bodyPr wrap="none" rtlCol="0">
            <a:spAutoFit/>
          </a:bodyPr>
          <a:lstStyle/>
          <a:p>
            <a:r>
              <a:rPr lang="en-US" dirty="0"/>
              <a:t>V</a:t>
            </a:r>
            <a:r>
              <a:rPr lang="en-US" baseline="-25000" dirty="0"/>
              <a:t>OH</a:t>
            </a:r>
            <a:r>
              <a:rPr lang="en-US" dirty="0"/>
              <a:t> = 2.4 V</a:t>
            </a:r>
          </a:p>
        </p:txBody>
      </p:sp>
      <p:sp>
        <p:nvSpPr>
          <p:cNvPr id="11" name="TextBox 10"/>
          <p:cNvSpPr txBox="1"/>
          <p:nvPr/>
        </p:nvSpPr>
        <p:spPr>
          <a:xfrm>
            <a:off x="4648200" y="4648200"/>
            <a:ext cx="1177117" cy="369332"/>
          </a:xfrm>
          <a:prstGeom prst="rect">
            <a:avLst/>
          </a:prstGeom>
          <a:noFill/>
        </p:spPr>
        <p:txBody>
          <a:bodyPr wrap="none" rtlCol="0">
            <a:spAutoFit/>
          </a:bodyPr>
          <a:lstStyle/>
          <a:p>
            <a:r>
              <a:rPr lang="en-US" dirty="0"/>
              <a:t>V</a:t>
            </a:r>
            <a:r>
              <a:rPr lang="en-US" baseline="-25000" dirty="0"/>
              <a:t>OL</a:t>
            </a:r>
            <a:r>
              <a:rPr lang="en-US" dirty="0"/>
              <a:t> = 0.4 V</a:t>
            </a:r>
          </a:p>
        </p:txBody>
      </p:sp>
      <p:sp>
        <p:nvSpPr>
          <p:cNvPr id="12" name="TextBox 11"/>
          <p:cNvSpPr txBox="1"/>
          <p:nvPr/>
        </p:nvSpPr>
        <p:spPr>
          <a:xfrm>
            <a:off x="7467600" y="2743200"/>
            <a:ext cx="612668" cy="369332"/>
          </a:xfrm>
          <a:prstGeom prst="rect">
            <a:avLst/>
          </a:prstGeom>
          <a:noFill/>
        </p:spPr>
        <p:txBody>
          <a:bodyPr wrap="none" rtlCol="0">
            <a:spAutoFit/>
          </a:bodyPr>
          <a:lstStyle/>
          <a:p>
            <a:r>
              <a:rPr lang="en-US" dirty="0"/>
              <a:t>High</a:t>
            </a:r>
          </a:p>
        </p:txBody>
      </p:sp>
      <p:sp>
        <p:nvSpPr>
          <p:cNvPr id="13" name="TextBox 12"/>
          <p:cNvSpPr txBox="1"/>
          <p:nvPr/>
        </p:nvSpPr>
        <p:spPr>
          <a:xfrm>
            <a:off x="6705600" y="1676400"/>
            <a:ext cx="684803" cy="369332"/>
          </a:xfrm>
          <a:prstGeom prst="rect">
            <a:avLst/>
          </a:prstGeom>
          <a:noFill/>
        </p:spPr>
        <p:txBody>
          <a:bodyPr wrap="none" rtlCol="0">
            <a:spAutoFit/>
          </a:bodyPr>
          <a:lstStyle/>
          <a:p>
            <a:r>
              <a:rPr lang="en-US" dirty="0"/>
              <a:t>Input</a:t>
            </a:r>
          </a:p>
        </p:txBody>
      </p:sp>
      <p:sp>
        <p:nvSpPr>
          <p:cNvPr id="14" name="TextBox 13"/>
          <p:cNvSpPr txBox="1"/>
          <p:nvPr/>
        </p:nvSpPr>
        <p:spPr>
          <a:xfrm>
            <a:off x="7467600" y="4800600"/>
            <a:ext cx="568489" cy="369332"/>
          </a:xfrm>
          <a:prstGeom prst="rect">
            <a:avLst/>
          </a:prstGeom>
          <a:noFill/>
        </p:spPr>
        <p:txBody>
          <a:bodyPr wrap="none" rtlCol="0">
            <a:spAutoFit/>
          </a:bodyPr>
          <a:lstStyle/>
          <a:p>
            <a:r>
              <a:rPr lang="en-US" dirty="0"/>
              <a:t>Low</a:t>
            </a:r>
          </a:p>
        </p:txBody>
      </p:sp>
      <p:sp>
        <p:nvSpPr>
          <p:cNvPr id="15" name="TextBox 14"/>
          <p:cNvSpPr txBox="1"/>
          <p:nvPr/>
        </p:nvSpPr>
        <p:spPr>
          <a:xfrm>
            <a:off x="7467600" y="3962400"/>
            <a:ext cx="1144929" cy="369332"/>
          </a:xfrm>
          <a:prstGeom prst="rect">
            <a:avLst/>
          </a:prstGeom>
          <a:noFill/>
        </p:spPr>
        <p:txBody>
          <a:bodyPr wrap="none" rtlCol="0">
            <a:spAutoFit/>
          </a:bodyPr>
          <a:lstStyle/>
          <a:p>
            <a:r>
              <a:rPr lang="en-US" dirty="0"/>
              <a:t>Forbidden</a:t>
            </a:r>
          </a:p>
        </p:txBody>
      </p:sp>
      <p:sp>
        <p:nvSpPr>
          <p:cNvPr id="16" name="TextBox 15"/>
          <p:cNvSpPr txBox="1"/>
          <p:nvPr/>
        </p:nvSpPr>
        <p:spPr>
          <a:xfrm>
            <a:off x="7467600" y="3581400"/>
            <a:ext cx="973343" cy="369332"/>
          </a:xfrm>
          <a:prstGeom prst="rect">
            <a:avLst/>
          </a:prstGeom>
          <a:noFill/>
        </p:spPr>
        <p:txBody>
          <a:bodyPr wrap="none" rtlCol="0">
            <a:spAutoFit/>
          </a:bodyPr>
          <a:lstStyle/>
          <a:p>
            <a:r>
              <a:rPr lang="en-US" dirty="0"/>
              <a:t>V</a:t>
            </a:r>
            <a:r>
              <a:rPr lang="en-US" baseline="-25000" dirty="0"/>
              <a:t>IH</a:t>
            </a:r>
            <a:r>
              <a:rPr lang="en-US" dirty="0"/>
              <a:t> = 2 V</a:t>
            </a:r>
          </a:p>
        </p:txBody>
      </p:sp>
      <p:sp>
        <p:nvSpPr>
          <p:cNvPr id="17" name="TextBox 16"/>
          <p:cNvSpPr txBox="1"/>
          <p:nvPr/>
        </p:nvSpPr>
        <p:spPr>
          <a:xfrm>
            <a:off x="7467600" y="4343400"/>
            <a:ext cx="1116011" cy="369332"/>
          </a:xfrm>
          <a:prstGeom prst="rect">
            <a:avLst/>
          </a:prstGeom>
          <a:noFill/>
        </p:spPr>
        <p:txBody>
          <a:bodyPr wrap="none" rtlCol="0">
            <a:spAutoFit/>
          </a:bodyPr>
          <a:lstStyle/>
          <a:p>
            <a:r>
              <a:rPr lang="en-US" dirty="0"/>
              <a:t>V</a:t>
            </a:r>
            <a:r>
              <a:rPr lang="en-US" baseline="-25000" dirty="0"/>
              <a:t>IL</a:t>
            </a:r>
            <a:r>
              <a:rPr lang="en-US" dirty="0"/>
              <a:t> = 0.8 V</a:t>
            </a:r>
          </a:p>
        </p:txBody>
      </p:sp>
      <p:sp>
        <p:nvSpPr>
          <p:cNvPr id="18" name="TextBox 17"/>
          <p:cNvSpPr txBox="1"/>
          <p:nvPr/>
        </p:nvSpPr>
        <p:spPr>
          <a:xfrm>
            <a:off x="4800600" y="1981200"/>
            <a:ext cx="1083502" cy="369332"/>
          </a:xfrm>
          <a:prstGeom prst="rect">
            <a:avLst/>
          </a:prstGeom>
          <a:noFill/>
        </p:spPr>
        <p:txBody>
          <a:bodyPr wrap="none" rtlCol="0">
            <a:spAutoFit/>
          </a:bodyPr>
          <a:lstStyle/>
          <a:p>
            <a:r>
              <a:rPr lang="en-US" dirty="0"/>
              <a:t>VCC = 5 V</a:t>
            </a:r>
          </a:p>
        </p:txBody>
      </p:sp>
      <p:sp>
        <p:nvSpPr>
          <p:cNvPr id="19" name="Rectangle 18"/>
          <p:cNvSpPr/>
          <p:nvPr/>
        </p:nvSpPr>
        <p:spPr>
          <a:xfrm>
            <a:off x="6705600" y="2057400"/>
            <a:ext cx="762000" cy="3124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705600" y="3733800"/>
            <a:ext cx="762000" cy="838200"/>
          </a:xfrm>
          <a:prstGeom prst="rect">
            <a:avLst/>
          </a:prstGeom>
          <a:solidFill>
            <a:schemeClr val="tx2">
              <a:lumMod val="20000"/>
              <a:lumOff val="80000"/>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7E8C13E-C3D6-56FA-8348-E3D3D28A8AF8}"/>
              </a:ext>
            </a:extLst>
          </p:cNvPr>
          <p:cNvSpPr/>
          <p:nvPr/>
        </p:nvSpPr>
        <p:spPr>
          <a:xfrm>
            <a:off x="5884102" y="3429000"/>
            <a:ext cx="1583498" cy="316469"/>
          </a:xfrm>
          <a:prstGeom prst="rect">
            <a:avLst/>
          </a:prstGeom>
          <a:solidFill>
            <a:schemeClr val="accent2">
              <a:lumMod val="20000"/>
              <a:lumOff val="80000"/>
              <a:alpha val="6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D13CBAB-A24E-2355-A0CC-00AFD79E94EE}"/>
              </a:ext>
            </a:extLst>
          </p:cNvPr>
          <p:cNvSpPr/>
          <p:nvPr/>
        </p:nvSpPr>
        <p:spPr>
          <a:xfrm>
            <a:off x="5884102" y="4556095"/>
            <a:ext cx="1583498" cy="316469"/>
          </a:xfrm>
          <a:prstGeom prst="rect">
            <a:avLst/>
          </a:prstGeom>
          <a:solidFill>
            <a:schemeClr val="accent2">
              <a:lumMod val="20000"/>
              <a:lumOff val="80000"/>
              <a:alpha val="6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8F94B71-D8BC-BA8D-13F3-AF085D566812}"/>
              </a:ext>
            </a:extLst>
          </p:cNvPr>
          <p:cNvSpPr txBox="1"/>
          <p:nvPr/>
        </p:nvSpPr>
        <p:spPr>
          <a:xfrm>
            <a:off x="5678906" y="5421868"/>
            <a:ext cx="1937238" cy="369332"/>
          </a:xfrm>
          <a:prstGeom prst="rect">
            <a:avLst/>
          </a:prstGeom>
          <a:noFill/>
        </p:spPr>
        <p:txBody>
          <a:bodyPr wrap="square" rtlCol="0">
            <a:spAutoFit/>
          </a:bodyPr>
          <a:lstStyle/>
          <a:p>
            <a:r>
              <a:rPr lang="en-US" dirty="0"/>
              <a:t>TTL voltage levels</a:t>
            </a:r>
          </a:p>
        </p:txBody>
      </p:sp>
    </p:spTree>
    <p:extLst>
      <p:ext uri="{BB962C8B-B14F-4D97-AF65-F5344CB8AC3E}">
        <p14:creationId xmlns:p14="http://schemas.microsoft.com/office/powerpoint/2010/main" val="422045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what made this possible</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a:bodyPr>
          <a:lstStyle/>
          <a:p>
            <a:r>
              <a:rPr lang="en-US" dirty="0"/>
              <a:t>Positional numbers</a:t>
            </a:r>
          </a:p>
          <a:p>
            <a:r>
              <a:rPr lang="en-US" dirty="0">
                <a:solidFill>
                  <a:srgbClr val="C00000"/>
                </a:solidFill>
              </a:rPr>
              <a:t>Digital circuits</a:t>
            </a:r>
          </a:p>
          <a:p>
            <a:r>
              <a:rPr lang="en-US" dirty="0"/>
              <a:t>Microelectronics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81</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Engineers have known how to build digital circuits since the 1940s, but they only had tubes to work with.</a:t>
            </a:r>
          </a:p>
          <a:p>
            <a:r>
              <a:rPr lang="en-US" dirty="0"/>
              <a:t>Early computers, like the ENIAC, built in 1945, required 18,000 vacuum tubes and consumed 150KW.  A tube failed every 2 days.</a:t>
            </a:r>
          </a:p>
          <a:p>
            <a:endParaRPr lang="en-US" dirty="0"/>
          </a:p>
          <a:p>
            <a:endParaRPr lang="en-US" dirty="0"/>
          </a:p>
        </p:txBody>
      </p:sp>
    </p:spTree>
    <p:extLst>
      <p:ext uri="{BB962C8B-B14F-4D97-AF65-F5344CB8AC3E}">
        <p14:creationId xmlns:p14="http://schemas.microsoft.com/office/powerpoint/2010/main" val="37675716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what made this possible</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a:bodyPr>
          <a:lstStyle/>
          <a:p>
            <a:r>
              <a:rPr lang="en-US" dirty="0"/>
              <a:t>Positional numbers</a:t>
            </a:r>
          </a:p>
          <a:p>
            <a:r>
              <a:rPr lang="en-US" dirty="0"/>
              <a:t>Digital circuits</a:t>
            </a:r>
          </a:p>
          <a:p>
            <a:r>
              <a:rPr lang="en-US" dirty="0">
                <a:solidFill>
                  <a:srgbClr val="C00000"/>
                </a:solidFill>
              </a:rPr>
              <a:t>Microelectronics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82</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Microelectronics made error-free digital circuits practical.</a:t>
            </a:r>
          </a:p>
          <a:p>
            <a:r>
              <a:rPr lang="en-US" dirty="0"/>
              <a:t>If we’d been stuck with tubes, the digital transformation of the modern world would not have happened.</a:t>
            </a:r>
          </a:p>
        </p:txBody>
      </p:sp>
    </p:spTree>
    <p:extLst>
      <p:ext uri="{BB962C8B-B14F-4D97-AF65-F5344CB8AC3E}">
        <p14:creationId xmlns:p14="http://schemas.microsoft.com/office/powerpoint/2010/main" val="30512662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what made this possible</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a:bodyPr>
          <a:lstStyle/>
          <a:p>
            <a:r>
              <a:rPr lang="en-US" dirty="0"/>
              <a:t>Positional numbers</a:t>
            </a:r>
          </a:p>
          <a:p>
            <a:r>
              <a:rPr lang="en-US" dirty="0"/>
              <a:t>Digital circuits</a:t>
            </a:r>
          </a:p>
          <a:p>
            <a:r>
              <a:rPr lang="en-US" dirty="0">
                <a:solidFill>
                  <a:srgbClr val="C00000"/>
                </a:solidFill>
              </a:rPr>
              <a:t>Microelectronics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83</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We can now throw billions of digital circuits at a problem.</a:t>
            </a:r>
          </a:p>
          <a:p>
            <a:r>
              <a:rPr lang="en-US" dirty="0"/>
              <a:t>You can have as many as you like, they take almost no space, and you can power them with a small battery.</a:t>
            </a:r>
          </a:p>
        </p:txBody>
      </p:sp>
    </p:spTree>
    <p:extLst>
      <p:ext uri="{BB962C8B-B14F-4D97-AF65-F5344CB8AC3E}">
        <p14:creationId xmlns:p14="http://schemas.microsoft.com/office/powerpoint/2010/main" val="25442620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what made this possible</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a:bodyPr>
          <a:lstStyle/>
          <a:p>
            <a:r>
              <a:rPr lang="en-US" dirty="0"/>
              <a:t>Positional numbers</a:t>
            </a:r>
          </a:p>
          <a:p>
            <a:r>
              <a:rPr lang="en-US" dirty="0"/>
              <a:t>Digital circuits</a:t>
            </a:r>
          </a:p>
          <a:p>
            <a:r>
              <a:rPr lang="en-US" dirty="0">
                <a:solidFill>
                  <a:srgbClr val="C00000"/>
                </a:solidFill>
              </a:rPr>
              <a:t>Microelectronics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84</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Transistor invented 1947 by  John Bardeen, Walter Brattain and William Shockley at Bell Labs.</a:t>
            </a:r>
          </a:p>
        </p:txBody>
      </p:sp>
    </p:spTree>
    <p:extLst>
      <p:ext uri="{BB962C8B-B14F-4D97-AF65-F5344CB8AC3E}">
        <p14:creationId xmlns:p14="http://schemas.microsoft.com/office/powerpoint/2010/main" val="10201895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what made this possible</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a:bodyPr>
          <a:lstStyle/>
          <a:p>
            <a:r>
              <a:rPr lang="en-US" dirty="0"/>
              <a:t>Positional numbers</a:t>
            </a:r>
          </a:p>
          <a:p>
            <a:r>
              <a:rPr lang="en-US" dirty="0"/>
              <a:t>Digital circuits</a:t>
            </a:r>
          </a:p>
          <a:p>
            <a:r>
              <a:rPr lang="en-US" dirty="0">
                <a:solidFill>
                  <a:srgbClr val="C00000"/>
                </a:solidFill>
              </a:rPr>
              <a:t>Microelectronics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85</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Integrated circuit invented by Jack Kirby at Texas Instruments on </a:t>
            </a:r>
            <a:r>
              <a:rPr lang="en-US" b="0" i="0" dirty="0">
                <a:solidFill>
                  <a:srgbClr val="001D35"/>
                </a:solidFill>
                <a:effectLst/>
                <a:latin typeface="Google Sans"/>
              </a:rPr>
              <a:t>September 12, 1958.</a:t>
            </a:r>
            <a:endParaRPr lang="en-US" dirty="0"/>
          </a:p>
        </p:txBody>
      </p:sp>
    </p:spTree>
    <p:extLst>
      <p:ext uri="{BB962C8B-B14F-4D97-AF65-F5344CB8AC3E}">
        <p14:creationId xmlns:p14="http://schemas.microsoft.com/office/powerpoint/2010/main" val="21535046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57E6F-D3C2-E366-BCA7-214C41797CD3}"/>
              </a:ext>
            </a:extLst>
          </p:cNvPr>
          <p:cNvSpPr>
            <a:spLocks noGrp="1"/>
          </p:cNvSpPr>
          <p:nvPr>
            <p:ph type="title"/>
          </p:nvPr>
        </p:nvSpPr>
        <p:spPr/>
        <p:txBody>
          <a:bodyPr/>
          <a:lstStyle/>
          <a:p>
            <a:r>
              <a:rPr lang="en-US" dirty="0"/>
              <a:t>what made this possible</a:t>
            </a:r>
          </a:p>
        </p:txBody>
      </p:sp>
      <p:sp>
        <p:nvSpPr>
          <p:cNvPr id="3" name="Content Placeholder 2">
            <a:extLst>
              <a:ext uri="{FF2B5EF4-FFF2-40B4-BE49-F238E27FC236}">
                <a16:creationId xmlns:a16="http://schemas.microsoft.com/office/drawing/2014/main" id="{9830E7D5-7CF9-4E41-D0D3-1B06E854B7EB}"/>
              </a:ext>
            </a:extLst>
          </p:cNvPr>
          <p:cNvSpPr>
            <a:spLocks noGrp="1"/>
          </p:cNvSpPr>
          <p:nvPr>
            <p:ph idx="1"/>
          </p:nvPr>
        </p:nvSpPr>
        <p:spPr>
          <a:xfrm>
            <a:off x="457200" y="1346202"/>
            <a:ext cx="3691353" cy="4779963"/>
          </a:xfrm>
        </p:spPr>
        <p:txBody>
          <a:bodyPr>
            <a:normAutofit/>
          </a:bodyPr>
          <a:lstStyle/>
          <a:p>
            <a:r>
              <a:rPr lang="en-US" dirty="0"/>
              <a:t>Positional numbers</a:t>
            </a:r>
          </a:p>
          <a:p>
            <a:r>
              <a:rPr lang="en-US" dirty="0"/>
              <a:t>Digital circuits</a:t>
            </a:r>
          </a:p>
          <a:p>
            <a:r>
              <a:rPr lang="en-US" dirty="0">
                <a:solidFill>
                  <a:srgbClr val="C00000"/>
                </a:solidFill>
              </a:rPr>
              <a:t>Microelectronics</a:t>
            </a:r>
          </a:p>
        </p:txBody>
      </p:sp>
      <p:sp>
        <p:nvSpPr>
          <p:cNvPr id="4" name="Slide Number Placeholder 3">
            <a:extLst>
              <a:ext uri="{FF2B5EF4-FFF2-40B4-BE49-F238E27FC236}">
                <a16:creationId xmlns:a16="http://schemas.microsoft.com/office/drawing/2014/main" id="{EFD00452-D0A6-60D3-AD44-0AA9EC4D0022}"/>
              </a:ext>
            </a:extLst>
          </p:cNvPr>
          <p:cNvSpPr>
            <a:spLocks noGrp="1"/>
          </p:cNvSpPr>
          <p:nvPr>
            <p:ph type="sldNum" sz="quarter" idx="12"/>
          </p:nvPr>
        </p:nvSpPr>
        <p:spPr/>
        <p:txBody>
          <a:bodyPr/>
          <a:lstStyle/>
          <a:p>
            <a:fld id="{F8D59B09-23C8-46BA-B508-CE17BADF421E}" type="slidenum">
              <a:rPr lang="en-US" smtClean="0"/>
              <a:pPr/>
              <a:t>86</a:t>
            </a:fld>
            <a:endParaRPr lang="en-US"/>
          </a:p>
        </p:txBody>
      </p:sp>
      <p:sp>
        <p:nvSpPr>
          <p:cNvPr id="5" name="Content Placeholder 2">
            <a:extLst>
              <a:ext uri="{FF2B5EF4-FFF2-40B4-BE49-F238E27FC236}">
                <a16:creationId xmlns:a16="http://schemas.microsoft.com/office/drawing/2014/main" id="{5D3F8D48-ED09-E52A-E6BA-E548DF251C0F}"/>
              </a:ext>
            </a:extLst>
          </p:cNvPr>
          <p:cNvSpPr txBox="1">
            <a:spLocks/>
          </p:cNvSpPr>
          <p:nvPr/>
        </p:nvSpPr>
        <p:spPr>
          <a:xfrm>
            <a:off x="4707523" y="1176869"/>
            <a:ext cx="3691353" cy="4779963"/>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lnSpc>
                <a:spcPct val="110000"/>
              </a:lnSpc>
              <a:spcBef>
                <a:spcPts val="12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Moore’s Law, 1965:  The number of transistors in an integrated circuit doubles about every two years</a:t>
            </a:r>
          </a:p>
        </p:txBody>
      </p:sp>
    </p:spTree>
    <p:extLst>
      <p:ext uri="{BB962C8B-B14F-4D97-AF65-F5344CB8AC3E}">
        <p14:creationId xmlns:p14="http://schemas.microsoft.com/office/powerpoint/2010/main" val="10970848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29048-BB4B-A9CE-F832-69A31A0D84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570CF-95C4-5CDB-0257-60AA295A7B30}"/>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1ABE646-6A7D-F03A-E6D9-E0C99CC19CB7}"/>
              </a:ext>
            </a:extLst>
          </p:cNvPr>
          <p:cNvSpPr>
            <a:spLocks noGrp="1"/>
          </p:cNvSpPr>
          <p:nvPr>
            <p:ph idx="1"/>
          </p:nvPr>
        </p:nvSpPr>
        <p:spPr/>
        <p:txBody>
          <a:bodyPr>
            <a:normAutofit lnSpcReduction="10000"/>
          </a:bodyPr>
          <a:lstStyle/>
          <a:p>
            <a:pPr marL="457200" indent="-457200">
              <a:buAutoNum type="arabicPeriod"/>
            </a:pPr>
            <a:r>
              <a:rPr lang="en-US" dirty="0">
                <a:solidFill>
                  <a:schemeClr val="bg1">
                    <a:lumMod val="65000"/>
                  </a:schemeClr>
                </a:solidFill>
              </a:rPr>
              <a:t>Course staff</a:t>
            </a:r>
          </a:p>
          <a:p>
            <a:pPr marL="457200" indent="-457200">
              <a:buAutoNum type="arabicPeriod"/>
            </a:pPr>
            <a:r>
              <a:rPr lang="en-US" dirty="0">
                <a:solidFill>
                  <a:schemeClr val="bg1">
                    <a:lumMod val="65000"/>
                  </a:schemeClr>
                </a:solidFill>
              </a:rPr>
              <a:t>Course organization</a:t>
            </a:r>
          </a:p>
          <a:p>
            <a:pPr marL="457200" indent="-457200">
              <a:buAutoNum type="arabicPeriod"/>
            </a:pPr>
            <a:r>
              <a:rPr lang="en-US" dirty="0">
                <a:solidFill>
                  <a:schemeClr val="bg1">
                    <a:lumMod val="65000"/>
                  </a:schemeClr>
                </a:solidFill>
              </a:rPr>
              <a:t>Learning objectives</a:t>
            </a:r>
          </a:p>
          <a:p>
            <a:pPr marL="457200" indent="-457200">
              <a:buAutoNum type="arabicPeriod"/>
            </a:pPr>
            <a:r>
              <a:rPr lang="en-US" dirty="0">
                <a:solidFill>
                  <a:schemeClr val="bg1">
                    <a:lumMod val="65000"/>
                  </a:schemeClr>
                </a:solidFill>
              </a:rPr>
              <a:t>System design</a:t>
            </a:r>
          </a:p>
          <a:p>
            <a:pPr marL="457200" indent="-457200">
              <a:buAutoNum type="arabicPeriod"/>
            </a:pPr>
            <a:r>
              <a:rPr lang="en-US" dirty="0">
                <a:solidFill>
                  <a:schemeClr val="bg1">
                    <a:lumMod val="65000"/>
                  </a:schemeClr>
                </a:solidFill>
              </a:rPr>
              <a:t>The project</a:t>
            </a:r>
          </a:p>
          <a:p>
            <a:pPr marL="457200" indent="-457200">
              <a:buAutoNum type="arabicPeriod"/>
            </a:pPr>
            <a:r>
              <a:rPr lang="en-US" dirty="0">
                <a:solidFill>
                  <a:schemeClr val="bg1">
                    <a:lumMod val="65000"/>
                  </a:schemeClr>
                </a:solidFill>
              </a:rPr>
              <a:t>Basic parts of a search engine</a:t>
            </a:r>
          </a:p>
          <a:p>
            <a:pPr marL="457200" indent="-457200">
              <a:buAutoNum type="arabicPeriod"/>
            </a:pPr>
            <a:r>
              <a:rPr lang="en-US" dirty="0">
                <a:solidFill>
                  <a:schemeClr val="bg1">
                    <a:lumMod val="65000"/>
                  </a:schemeClr>
                </a:solidFill>
              </a:rPr>
              <a:t>Planning your engine</a:t>
            </a:r>
          </a:p>
          <a:p>
            <a:pPr marL="457200" indent="-457200">
              <a:buAutoNum type="arabicPeriod"/>
            </a:pPr>
            <a:r>
              <a:rPr lang="en-US" dirty="0">
                <a:solidFill>
                  <a:schemeClr val="bg1">
                    <a:lumMod val="65000"/>
                  </a:schemeClr>
                </a:solidFill>
              </a:rPr>
              <a:t>Teamwork</a:t>
            </a:r>
          </a:p>
          <a:p>
            <a:pPr marL="457200" indent="-457200">
              <a:buAutoNum type="arabicPeriod"/>
            </a:pPr>
            <a:r>
              <a:rPr lang="en-US" dirty="0">
                <a:solidFill>
                  <a:schemeClr val="bg1">
                    <a:lumMod val="65000"/>
                  </a:schemeClr>
                </a:solidFill>
              </a:rPr>
              <a:t>The world around us</a:t>
            </a:r>
          </a:p>
          <a:p>
            <a:pPr marL="457200" indent="-457200">
              <a:buAutoNum type="arabicPeriod"/>
            </a:pPr>
            <a:r>
              <a:rPr lang="en-US" dirty="0">
                <a:solidFill>
                  <a:srgbClr val="C00000"/>
                </a:solidFill>
              </a:rPr>
              <a:t>Beautiful software</a:t>
            </a:r>
          </a:p>
          <a:p>
            <a:pPr marL="457200" indent="-457200">
              <a:buAutoNum type="arabicPeriod"/>
            </a:pPr>
            <a:r>
              <a:rPr lang="en-US" dirty="0"/>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018BDEB6-D2B3-0C69-F505-89C295C3159A}"/>
              </a:ext>
            </a:extLst>
          </p:cNvPr>
          <p:cNvSpPr>
            <a:spLocks noGrp="1"/>
          </p:cNvSpPr>
          <p:nvPr>
            <p:ph type="sldNum" sz="quarter" idx="12"/>
          </p:nvPr>
        </p:nvSpPr>
        <p:spPr/>
        <p:txBody>
          <a:bodyPr/>
          <a:lstStyle/>
          <a:p>
            <a:fld id="{F8D59B09-23C8-46BA-B508-CE17BADF421E}" type="slidenum">
              <a:rPr lang="en-US" smtClean="0"/>
              <a:pPr/>
              <a:t>87</a:t>
            </a:fld>
            <a:endParaRPr lang="en-US"/>
          </a:p>
        </p:txBody>
      </p:sp>
    </p:spTree>
    <p:extLst>
      <p:ext uri="{BB962C8B-B14F-4D97-AF65-F5344CB8AC3E}">
        <p14:creationId xmlns:p14="http://schemas.microsoft.com/office/powerpoint/2010/main" val="32509184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d/d9/Edsger_Wybe_Dijkstra.jpg">
            <a:extLst>
              <a:ext uri="{FF2B5EF4-FFF2-40B4-BE49-F238E27FC236}">
                <a16:creationId xmlns:a16="http://schemas.microsoft.com/office/drawing/2014/main" id="{2143548F-7DA5-46EE-9F09-C7BD24FA1E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1" y="845125"/>
            <a:ext cx="3486366" cy="46484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EAF08F6-41CA-4244-9825-9A3498618F71}"/>
              </a:ext>
            </a:extLst>
          </p:cNvPr>
          <p:cNvSpPr txBox="1"/>
          <p:nvPr/>
        </p:nvSpPr>
        <p:spPr>
          <a:xfrm>
            <a:off x="4419600" y="838198"/>
            <a:ext cx="4267200" cy="646331"/>
          </a:xfrm>
          <a:prstGeom prst="rect">
            <a:avLst/>
          </a:prstGeom>
          <a:noFill/>
        </p:spPr>
        <p:txBody>
          <a:bodyPr wrap="square" rtlCol="0">
            <a:spAutoFit/>
          </a:bodyPr>
          <a:lstStyle/>
          <a:p>
            <a:r>
              <a:rPr lang="en-US" sz="3600" dirty="0">
                <a:latin typeface="+mj-lt"/>
              </a:rPr>
              <a:t>Who is this?</a:t>
            </a:r>
          </a:p>
        </p:txBody>
      </p:sp>
      <p:sp>
        <p:nvSpPr>
          <p:cNvPr id="3" name="Slide Number Placeholder 2">
            <a:extLst>
              <a:ext uri="{FF2B5EF4-FFF2-40B4-BE49-F238E27FC236}">
                <a16:creationId xmlns:a16="http://schemas.microsoft.com/office/drawing/2014/main" id="{74184339-4A07-470F-B0DD-A2FA02AB402D}"/>
              </a:ext>
            </a:extLst>
          </p:cNvPr>
          <p:cNvSpPr>
            <a:spLocks noGrp="1"/>
          </p:cNvSpPr>
          <p:nvPr>
            <p:ph type="sldNum" sz="quarter" idx="12"/>
          </p:nvPr>
        </p:nvSpPr>
        <p:spPr/>
        <p:txBody>
          <a:bodyPr/>
          <a:lstStyle/>
          <a:p>
            <a:fld id="{F8D59B09-23C8-46BA-B508-CE17BADF421E}" type="slidenum">
              <a:rPr lang="en-US" smtClean="0"/>
              <a:pPr/>
              <a:t>88</a:t>
            </a:fld>
            <a:endParaRPr lang="en-US"/>
          </a:p>
        </p:txBody>
      </p:sp>
    </p:spTree>
    <p:extLst>
      <p:ext uri="{BB962C8B-B14F-4D97-AF65-F5344CB8AC3E}">
        <p14:creationId xmlns:p14="http://schemas.microsoft.com/office/powerpoint/2010/main" val="38842328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d/d9/Edsger_Wybe_Dijkstra.jpg">
            <a:extLst>
              <a:ext uri="{FF2B5EF4-FFF2-40B4-BE49-F238E27FC236}">
                <a16:creationId xmlns:a16="http://schemas.microsoft.com/office/drawing/2014/main" id="{2143548F-7DA5-46EE-9F09-C7BD24FA1E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1" y="845125"/>
            <a:ext cx="3486366" cy="46484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EAF08F6-41CA-4244-9825-9A3498618F71}"/>
              </a:ext>
            </a:extLst>
          </p:cNvPr>
          <p:cNvSpPr txBox="1"/>
          <p:nvPr/>
        </p:nvSpPr>
        <p:spPr>
          <a:xfrm>
            <a:off x="4419600" y="838198"/>
            <a:ext cx="4267200" cy="3046988"/>
          </a:xfrm>
          <a:prstGeom prst="rect">
            <a:avLst/>
          </a:prstGeom>
          <a:noFill/>
        </p:spPr>
        <p:txBody>
          <a:bodyPr wrap="square" rtlCol="0">
            <a:spAutoFit/>
          </a:bodyPr>
          <a:lstStyle/>
          <a:p>
            <a:r>
              <a:rPr lang="en-US" sz="2400" dirty="0" err="1">
                <a:latin typeface="+mj-lt"/>
              </a:rPr>
              <a:t>Edsger</a:t>
            </a:r>
            <a:r>
              <a:rPr lang="en-US" sz="2400" dirty="0">
                <a:latin typeface="+mj-lt"/>
              </a:rPr>
              <a:t> Dijkstra </a:t>
            </a:r>
            <a:br>
              <a:rPr lang="en-US" sz="2400" dirty="0">
                <a:latin typeface="+mj-lt"/>
              </a:rPr>
            </a:br>
            <a:r>
              <a:rPr lang="en-US" sz="2400" dirty="0">
                <a:latin typeface="+mj-lt"/>
              </a:rPr>
              <a:t>(1930 – 2002)</a:t>
            </a:r>
          </a:p>
          <a:p>
            <a:endParaRPr lang="en-US" sz="2400" dirty="0">
              <a:latin typeface="+mj-lt"/>
            </a:endParaRPr>
          </a:p>
          <a:p>
            <a:r>
              <a:rPr lang="en-US" sz="2400" dirty="0">
                <a:latin typeface="+mj-lt"/>
              </a:rPr>
              <a:t>Dutch computer scientist, coined “structured programming”, known for his work on mutual exclusion, winner of the first ACM Turing Award in 1972. </a:t>
            </a:r>
          </a:p>
        </p:txBody>
      </p:sp>
      <p:sp>
        <p:nvSpPr>
          <p:cNvPr id="3" name="Slide Number Placeholder 2">
            <a:extLst>
              <a:ext uri="{FF2B5EF4-FFF2-40B4-BE49-F238E27FC236}">
                <a16:creationId xmlns:a16="http://schemas.microsoft.com/office/drawing/2014/main" id="{768F6389-54E3-4E9F-9864-A46C67FB5D03}"/>
              </a:ext>
            </a:extLst>
          </p:cNvPr>
          <p:cNvSpPr>
            <a:spLocks noGrp="1"/>
          </p:cNvSpPr>
          <p:nvPr>
            <p:ph type="sldNum" sz="quarter" idx="12"/>
          </p:nvPr>
        </p:nvSpPr>
        <p:spPr/>
        <p:txBody>
          <a:bodyPr/>
          <a:lstStyle/>
          <a:p>
            <a:fld id="{F8D59B09-23C8-46BA-B508-CE17BADF421E}" type="slidenum">
              <a:rPr lang="en-US" smtClean="0"/>
              <a:pPr/>
              <a:t>89</a:t>
            </a:fld>
            <a:endParaRPr lang="en-US"/>
          </a:p>
        </p:txBody>
      </p:sp>
    </p:spTree>
    <p:extLst>
      <p:ext uri="{BB962C8B-B14F-4D97-AF65-F5344CB8AC3E}">
        <p14:creationId xmlns:p14="http://schemas.microsoft.com/office/powerpoint/2010/main" val="7736897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upload.wikimedia.org/wikipedia/commons/d/d9/Edsger_Wybe_Dijkstra.jpg">
            <a:extLst>
              <a:ext uri="{FF2B5EF4-FFF2-40B4-BE49-F238E27FC236}">
                <a16:creationId xmlns:a16="http://schemas.microsoft.com/office/drawing/2014/main" id="{EAAC521C-CF78-4215-B59D-A1BD5890A5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676400"/>
            <a:ext cx="2209800" cy="2946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92D6103-30CD-47E0-B7D9-81DA415B0D4D}"/>
              </a:ext>
            </a:extLst>
          </p:cNvPr>
          <p:cNvSpPr>
            <a:spLocks noGrp="1"/>
          </p:cNvSpPr>
          <p:nvPr>
            <p:ph type="title"/>
          </p:nvPr>
        </p:nvSpPr>
        <p:spPr/>
        <p:txBody>
          <a:bodyPr>
            <a:normAutofit/>
          </a:bodyPr>
          <a:lstStyle/>
          <a:p>
            <a:r>
              <a:rPr lang="en-US" sz="3200" dirty="0" err="1"/>
              <a:t>Edsger</a:t>
            </a:r>
            <a:r>
              <a:rPr lang="en-US" sz="3200" dirty="0"/>
              <a:t> Dijkstra</a:t>
            </a:r>
          </a:p>
        </p:txBody>
      </p:sp>
      <p:sp>
        <p:nvSpPr>
          <p:cNvPr id="3" name="Content Placeholder 2">
            <a:extLst>
              <a:ext uri="{FF2B5EF4-FFF2-40B4-BE49-F238E27FC236}">
                <a16:creationId xmlns:a16="http://schemas.microsoft.com/office/drawing/2014/main" id="{695D99EE-9207-4101-9C15-3A961E3F51D0}"/>
              </a:ext>
            </a:extLst>
          </p:cNvPr>
          <p:cNvSpPr>
            <a:spLocks noGrp="1"/>
          </p:cNvSpPr>
          <p:nvPr>
            <p:ph sz="quarter" idx="1"/>
          </p:nvPr>
        </p:nvSpPr>
        <p:spPr>
          <a:xfrm>
            <a:off x="2895600" y="1676400"/>
            <a:ext cx="5791200" cy="4343400"/>
          </a:xfrm>
        </p:spPr>
        <p:txBody>
          <a:bodyPr>
            <a:normAutofit/>
          </a:bodyPr>
          <a:lstStyle/>
          <a:p>
            <a:pPr marL="0" indent="0">
              <a:spcAft>
                <a:spcPts val="1000"/>
              </a:spcAft>
              <a:buNone/>
            </a:pPr>
            <a:r>
              <a:rPr lang="en-US" sz="2400" dirty="0"/>
              <a:t>Big believer in the importance of simplicity and highly critical of baroque programming languages with lots of features, especially PL/I, the C++ of the day.</a:t>
            </a:r>
          </a:p>
        </p:txBody>
      </p:sp>
      <p:sp>
        <p:nvSpPr>
          <p:cNvPr id="5" name="Slide Number Placeholder 4">
            <a:extLst>
              <a:ext uri="{FF2B5EF4-FFF2-40B4-BE49-F238E27FC236}">
                <a16:creationId xmlns:a16="http://schemas.microsoft.com/office/drawing/2014/main" id="{D490FDF6-7891-42E0-AD22-42CA0F79EB61}"/>
              </a:ext>
            </a:extLst>
          </p:cNvPr>
          <p:cNvSpPr>
            <a:spLocks noGrp="1"/>
          </p:cNvSpPr>
          <p:nvPr>
            <p:ph type="sldNum" sz="quarter" idx="12"/>
          </p:nvPr>
        </p:nvSpPr>
        <p:spPr/>
        <p:txBody>
          <a:bodyPr/>
          <a:lstStyle/>
          <a:p>
            <a:fld id="{F8D59B09-23C8-46BA-B508-CE17BADF421E}" type="slidenum">
              <a:rPr lang="en-US" smtClean="0"/>
              <a:pPr/>
              <a:t>90</a:t>
            </a:fld>
            <a:endParaRPr lang="en-US"/>
          </a:p>
        </p:txBody>
      </p:sp>
    </p:spTree>
    <p:extLst>
      <p:ext uri="{BB962C8B-B14F-4D97-AF65-F5344CB8AC3E}">
        <p14:creationId xmlns:p14="http://schemas.microsoft.com/office/powerpoint/2010/main" val="39796379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upload.wikimedia.org/wikipedia/commons/d/d9/Edsger_Wybe_Dijkstra.jpg">
            <a:extLst>
              <a:ext uri="{FF2B5EF4-FFF2-40B4-BE49-F238E27FC236}">
                <a16:creationId xmlns:a16="http://schemas.microsoft.com/office/drawing/2014/main" id="{EAAC521C-CF78-4215-B59D-A1BD5890A5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676400"/>
            <a:ext cx="2209800" cy="2946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92D6103-30CD-47E0-B7D9-81DA415B0D4D}"/>
              </a:ext>
            </a:extLst>
          </p:cNvPr>
          <p:cNvSpPr>
            <a:spLocks noGrp="1"/>
          </p:cNvSpPr>
          <p:nvPr>
            <p:ph type="title"/>
          </p:nvPr>
        </p:nvSpPr>
        <p:spPr/>
        <p:txBody>
          <a:bodyPr>
            <a:normAutofit/>
          </a:bodyPr>
          <a:lstStyle/>
          <a:p>
            <a:r>
              <a:rPr lang="en-US" sz="3200" dirty="0" err="1"/>
              <a:t>Edsger</a:t>
            </a:r>
            <a:r>
              <a:rPr lang="en-US" sz="3200" dirty="0"/>
              <a:t> Dijkstra</a:t>
            </a:r>
          </a:p>
        </p:txBody>
      </p:sp>
      <p:sp>
        <p:nvSpPr>
          <p:cNvPr id="3" name="Content Placeholder 2">
            <a:extLst>
              <a:ext uri="{FF2B5EF4-FFF2-40B4-BE49-F238E27FC236}">
                <a16:creationId xmlns:a16="http://schemas.microsoft.com/office/drawing/2014/main" id="{695D99EE-9207-4101-9C15-3A961E3F51D0}"/>
              </a:ext>
            </a:extLst>
          </p:cNvPr>
          <p:cNvSpPr>
            <a:spLocks noGrp="1"/>
          </p:cNvSpPr>
          <p:nvPr>
            <p:ph sz="quarter" idx="1"/>
          </p:nvPr>
        </p:nvSpPr>
        <p:spPr>
          <a:xfrm>
            <a:off x="2895600" y="1676400"/>
            <a:ext cx="5791200" cy="4343400"/>
          </a:xfrm>
        </p:spPr>
        <p:txBody>
          <a:bodyPr>
            <a:normAutofit/>
          </a:bodyPr>
          <a:lstStyle/>
          <a:p>
            <a:pPr marL="0" indent="0">
              <a:spcAft>
                <a:spcPts val="1000"/>
              </a:spcAft>
              <a:buNone/>
            </a:pPr>
            <a:r>
              <a:rPr lang="en-US" sz="2400" dirty="0"/>
              <a:t>“I absolutely fail to see how we can keep our growing programs firmly within our intellectual grip when by its sheer baroqueness the programming language – our basic tool, mind you! – already escapes our intellectual control.”</a:t>
            </a:r>
          </a:p>
          <a:p>
            <a:pPr marL="0" indent="0">
              <a:spcAft>
                <a:spcPts val="1000"/>
              </a:spcAft>
              <a:buNone/>
            </a:pPr>
            <a:r>
              <a:rPr lang="en-US" sz="2400" dirty="0"/>
              <a:t>“The Humble Programmer”, CACM, October 1972.</a:t>
            </a:r>
          </a:p>
        </p:txBody>
      </p:sp>
      <p:sp>
        <p:nvSpPr>
          <p:cNvPr id="5" name="Slide Number Placeholder 4">
            <a:extLst>
              <a:ext uri="{FF2B5EF4-FFF2-40B4-BE49-F238E27FC236}">
                <a16:creationId xmlns:a16="http://schemas.microsoft.com/office/drawing/2014/main" id="{C6549CBA-EA9D-457E-9DA2-F2AB276864F5}"/>
              </a:ext>
            </a:extLst>
          </p:cNvPr>
          <p:cNvSpPr>
            <a:spLocks noGrp="1"/>
          </p:cNvSpPr>
          <p:nvPr>
            <p:ph type="sldNum" sz="quarter" idx="12"/>
          </p:nvPr>
        </p:nvSpPr>
        <p:spPr/>
        <p:txBody>
          <a:bodyPr/>
          <a:lstStyle/>
          <a:p>
            <a:fld id="{F8D59B09-23C8-46BA-B508-CE17BADF421E}" type="slidenum">
              <a:rPr lang="en-US" smtClean="0"/>
              <a:pPr/>
              <a:t>91</a:t>
            </a:fld>
            <a:endParaRPr lang="en-US"/>
          </a:p>
        </p:txBody>
      </p:sp>
    </p:spTree>
    <p:extLst>
      <p:ext uri="{BB962C8B-B14F-4D97-AF65-F5344CB8AC3E}">
        <p14:creationId xmlns:p14="http://schemas.microsoft.com/office/powerpoint/2010/main" val="17957457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7B6B7-EF6F-4BB5-A35B-2140522F4D34}"/>
              </a:ext>
            </a:extLst>
          </p:cNvPr>
          <p:cNvSpPr>
            <a:spLocks noGrp="1"/>
          </p:cNvSpPr>
          <p:nvPr>
            <p:ph type="title"/>
          </p:nvPr>
        </p:nvSpPr>
        <p:spPr/>
        <p:txBody>
          <a:bodyPr>
            <a:normAutofit/>
          </a:bodyPr>
          <a:lstStyle/>
          <a:p>
            <a:r>
              <a:rPr lang="en-US" sz="4000" dirty="0"/>
              <a:t>why I’m not a fan of STL</a:t>
            </a:r>
          </a:p>
        </p:txBody>
      </p:sp>
      <p:sp>
        <p:nvSpPr>
          <p:cNvPr id="3" name="Content Placeholder 2">
            <a:extLst>
              <a:ext uri="{FF2B5EF4-FFF2-40B4-BE49-F238E27FC236}">
                <a16:creationId xmlns:a16="http://schemas.microsoft.com/office/drawing/2014/main" id="{66758483-DA00-43DA-B364-A94A40C00416}"/>
              </a:ext>
            </a:extLst>
          </p:cNvPr>
          <p:cNvSpPr>
            <a:spLocks noGrp="1"/>
          </p:cNvSpPr>
          <p:nvPr>
            <p:ph idx="1"/>
          </p:nvPr>
        </p:nvSpPr>
        <p:spPr>
          <a:xfrm>
            <a:off x="1184856" y="1600200"/>
            <a:ext cx="7276564" cy="4525963"/>
          </a:xfrm>
        </p:spPr>
        <p:txBody>
          <a:bodyPr>
            <a:normAutofit/>
          </a:bodyPr>
          <a:lstStyle/>
          <a:p>
            <a:pPr marL="0" indent="0">
              <a:buNone/>
            </a:pPr>
            <a:r>
              <a:rPr lang="en-US" sz="2400" i="1" dirty="0">
                <a:solidFill>
                  <a:srgbClr val="FF0000"/>
                </a:solidFill>
              </a:rPr>
              <a:t>Algorithmic and tuning choices</a:t>
            </a:r>
            <a:r>
              <a:rPr lang="en-US" sz="2400" dirty="0"/>
              <a:t>, performance and size tradeoffs and other issues are much </a:t>
            </a:r>
            <a:r>
              <a:rPr lang="en-US" sz="2400" i="1" dirty="0">
                <a:solidFill>
                  <a:srgbClr val="FF0000"/>
                </a:solidFill>
              </a:rPr>
              <a:t>harder to spot </a:t>
            </a:r>
            <a:r>
              <a:rPr lang="en-US" sz="2400" dirty="0"/>
              <a:t>when hidden inside an opaque template, especially </a:t>
            </a:r>
            <a:r>
              <a:rPr lang="en-US" sz="2400" i="1" dirty="0"/>
              <a:t>where the whole point </a:t>
            </a:r>
            <a:r>
              <a:rPr lang="en-US" sz="2400" dirty="0"/>
              <a:t>of the template is that </a:t>
            </a:r>
            <a:r>
              <a:rPr lang="en-US" sz="2400" i="1" dirty="0"/>
              <a:t>you’re not supposed to care how it works</a:t>
            </a:r>
            <a:r>
              <a:rPr lang="en-US" sz="2400" dirty="0"/>
              <a:t> inside.</a:t>
            </a:r>
          </a:p>
          <a:p>
            <a:endParaRPr lang="en-US" sz="2400" dirty="0"/>
          </a:p>
        </p:txBody>
      </p:sp>
      <p:sp>
        <p:nvSpPr>
          <p:cNvPr id="5" name="Slide Number Placeholder 4">
            <a:extLst>
              <a:ext uri="{FF2B5EF4-FFF2-40B4-BE49-F238E27FC236}">
                <a16:creationId xmlns:a16="http://schemas.microsoft.com/office/drawing/2014/main" id="{AA8F7303-9644-4C03-A911-35ECD9FCEC5B}"/>
              </a:ext>
            </a:extLst>
          </p:cNvPr>
          <p:cNvSpPr>
            <a:spLocks noGrp="1"/>
          </p:cNvSpPr>
          <p:nvPr>
            <p:ph type="sldNum" sz="quarter" idx="12"/>
          </p:nvPr>
        </p:nvSpPr>
        <p:spPr/>
        <p:txBody>
          <a:bodyPr/>
          <a:lstStyle/>
          <a:p>
            <a:fld id="{F8D59B09-23C8-46BA-B508-CE17BADF421E}" type="slidenum">
              <a:rPr lang="en-US" smtClean="0"/>
              <a:pPr/>
              <a:t>92</a:t>
            </a:fld>
            <a:endParaRPr lang="en-US"/>
          </a:p>
        </p:txBody>
      </p:sp>
    </p:spTree>
    <p:extLst>
      <p:ext uri="{BB962C8B-B14F-4D97-AF65-F5344CB8AC3E}">
        <p14:creationId xmlns:p14="http://schemas.microsoft.com/office/powerpoint/2010/main" val="16065468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A5FA-3AD8-4E1E-8D58-46E1A1F7E4DD}"/>
              </a:ext>
            </a:extLst>
          </p:cNvPr>
          <p:cNvSpPr>
            <a:spLocks noGrp="1"/>
          </p:cNvSpPr>
          <p:nvPr>
            <p:ph type="title"/>
          </p:nvPr>
        </p:nvSpPr>
        <p:spPr>
          <a:xfrm>
            <a:off x="557317" y="2286000"/>
            <a:ext cx="8229600" cy="1143000"/>
          </a:xfrm>
        </p:spPr>
        <p:txBody>
          <a:bodyPr/>
          <a:lstStyle/>
          <a:p>
            <a:r>
              <a:rPr lang="en-US" dirty="0"/>
              <a:t>How big is an STL string?</a:t>
            </a:r>
          </a:p>
        </p:txBody>
      </p:sp>
      <p:sp>
        <p:nvSpPr>
          <p:cNvPr id="4" name="Slide Number Placeholder 3">
            <a:extLst>
              <a:ext uri="{FF2B5EF4-FFF2-40B4-BE49-F238E27FC236}">
                <a16:creationId xmlns:a16="http://schemas.microsoft.com/office/drawing/2014/main" id="{5818EDEF-769D-49CA-AA80-D65822D86E63}"/>
              </a:ext>
            </a:extLst>
          </p:cNvPr>
          <p:cNvSpPr>
            <a:spLocks noGrp="1"/>
          </p:cNvSpPr>
          <p:nvPr>
            <p:ph type="sldNum" sz="quarter" idx="12"/>
          </p:nvPr>
        </p:nvSpPr>
        <p:spPr/>
        <p:txBody>
          <a:bodyPr/>
          <a:lstStyle/>
          <a:p>
            <a:fld id="{F8D59B09-23C8-46BA-B508-CE17BADF421E}" type="slidenum">
              <a:rPr lang="en-US" smtClean="0"/>
              <a:pPr/>
              <a:t>93</a:t>
            </a:fld>
            <a:endParaRPr lang="en-US"/>
          </a:p>
        </p:txBody>
      </p:sp>
    </p:spTree>
    <p:extLst>
      <p:ext uri="{BB962C8B-B14F-4D97-AF65-F5344CB8AC3E}">
        <p14:creationId xmlns:p14="http://schemas.microsoft.com/office/powerpoint/2010/main" val="17938398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A5FA-3AD8-4E1E-8D58-46E1A1F7E4DD}"/>
              </a:ext>
            </a:extLst>
          </p:cNvPr>
          <p:cNvSpPr>
            <a:spLocks noGrp="1"/>
          </p:cNvSpPr>
          <p:nvPr>
            <p:ph type="title"/>
          </p:nvPr>
        </p:nvSpPr>
        <p:spPr/>
        <p:txBody>
          <a:bodyPr anchor="t"/>
          <a:lstStyle/>
          <a:p>
            <a:r>
              <a:rPr lang="en-US" dirty="0"/>
              <a:t>How big is an STL string?</a:t>
            </a:r>
          </a:p>
        </p:txBody>
      </p:sp>
      <p:sp>
        <p:nvSpPr>
          <p:cNvPr id="3" name="Content Placeholder 2">
            <a:extLst>
              <a:ext uri="{FF2B5EF4-FFF2-40B4-BE49-F238E27FC236}">
                <a16:creationId xmlns:a16="http://schemas.microsoft.com/office/drawing/2014/main" id="{3DEB6FD9-E64B-4BCA-B665-385B4B62D2B4}"/>
              </a:ext>
            </a:extLst>
          </p:cNvPr>
          <p:cNvSpPr>
            <a:spLocks noGrp="1"/>
          </p:cNvSpPr>
          <p:nvPr>
            <p:ph idx="1"/>
          </p:nvPr>
        </p:nvSpPr>
        <p:spPr>
          <a:xfrm>
            <a:off x="457200" y="1194727"/>
            <a:ext cx="8229600" cy="5212747"/>
          </a:xfrm>
        </p:spPr>
        <p:txBody>
          <a:bodyPr>
            <a:normAutofit fontScale="92500" lnSpcReduction="20000"/>
          </a:bodyPr>
          <a:lstStyle/>
          <a:p>
            <a:pPr marL="0" indent="0">
              <a:buNone/>
            </a:pPr>
            <a:r>
              <a:rPr lang="en-US" dirty="0"/>
              <a:t>It depends on the compiler and OS.</a:t>
            </a:r>
          </a:p>
          <a:p>
            <a:pPr marL="0" indent="0">
              <a:buNone/>
            </a:pPr>
            <a:endParaRPr lang="en-US" dirty="0"/>
          </a:p>
          <a:p>
            <a:pPr marL="0" indent="0">
              <a:buNone/>
            </a:pPr>
            <a:r>
              <a:rPr lang="en-US" dirty="0"/>
              <a:t>With the MS compiler, an empty string takes 36 bytes = 28 bytes on the stack + 8 bytes on the heap.  </a:t>
            </a:r>
            <a:r>
              <a:rPr lang="en-US" dirty="0" err="1"/>
              <a:t>New'ing</a:t>
            </a:r>
            <a:r>
              <a:rPr lang="en-US" dirty="0"/>
              <a:t> a string, it's the same two chunks but both go on the heap.  Adding "hello" does not require additional memory.  Adding another 28 characters requires another 48 bytes.</a:t>
            </a:r>
          </a:p>
          <a:p>
            <a:pPr marL="0" indent="0">
              <a:buNone/>
            </a:pPr>
            <a:endParaRPr lang="en-US" dirty="0"/>
          </a:p>
          <a:p>
            <a:pPr marL="0" indent="0">
              <a:buNone/>
            </a:pPr>
            <a:r>
              <a:rPr lang="en-US" dirty="0"/>
              <a:t>With Cygwin g++, an empty string takes 8 bytes whether it's on the heap or the stack.  But the moment you add "hello" to it, it jumps to 38 bytes.  Adding another 28 characters requires another 58 bytes allocated and 30 freed.</a:t>
            </a:r>
          </a:p>
          <a:p>
            <a:pPr marL="0" indent="0">
              <a:buNone/>
            </a:pPr>
            <a:endParaRPr lang="en-US" dirty="0"/>
          </a:p>
          <a:p>
            <a:pPr marL="0" indent="0">
              <a:buNone/>
            </a:pPr>
            <a:r>
              <a:rPr lang="en-US" dirty="0"/>
              <a:t>With g++ under WSL, an empty string takes 32 bytes whether it's on the heap or the stack.  Adding "hello" does not require additional memory.  Adding another 28 characters requires another 34 bytes.</a:t>
            </a:r>
          </a:p>
        </p:txBody>
      </p:sp>
      <p:sp>
        <p:nvSpPr>
          <p:cNvPr id="4" name="Slide Number Placeholder 3">
            <a:extLst>
              <a:ext uri="{FF2B5EF4-FFF2-40B4-BE49-F238E27FC236}">
                <a16:creationId xmlns:a16="http://schemas.microsoft.com/office/drawing/2014/main" id="{5818EDEF-769D-49CA-AA80-D65822D86E63}"/>
              </a:ext>
            </a:extLst>
          </p:cNvPr>
          <p:cNvSpPr>
            <a:spLocks noGrp="1"/>
          </p:cNvSpPr>
          <p:nvPr>
            <p:ph type="sldNum" sz="quarter" idx="12"/>
          </p:nvPr>
        </p:nvSpPr>
        <p:spPr/>
        <p:txBody>
          <a:bodyPr/>
          <a:lstStyle/>
          <a:p>
            <a:fld id="{F8D59B09-23C8-46BA-B508-CE17BADF421E}" type="slidenum">
              <a:rPr lang="en-US" smtClean="0"/>
              <a:pPr/>
              <a:t>94</a:t>
            </a:fld>
            <a:endParaRPr lang="en-US"/>
          </a:p>
        </p:txBody>
      </p:sp>
    </p:spTree>
    <p:extLst>
      <p:ext uri="{BB962C8B-B14F-4D97-AF65-F5344CB8AC3E}">
        <p14:creationId xmlns:p14="http://schemas.microsoft.com/office/powerpoint/2010/main" val="37283905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ile:KnuthAtOpenContentAlliance.jpg">
            <a:extLst>
              <a:ext uri="{FF2B5EF4-FFF2-40B4-BE49-F238E27FC236}">
                <a16:creationId xmlns:a16="http://schemas.microsoft.com/office/drawing/2014/main" id="{CBBBDF44-A27E-4449-86EC-50D0CD998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838199"/>
            <a:ext cx="3505200" cy="414549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EAF08F6-41CA-4244-9825-9A3498618F71}"/>
              </a:ext>
            </a:extLst>
          </p:cNvPr>
          <p:cNvSpPr txBox="1"/>
          <p:nvPr/>
        </p:nvSpPr>
        <p:spPr>
          <a:xfrm>
            <a:off x="4419600" y="838198"/>
            <a:ext cx="4267200" cy="646331"/>
          </a:xfrm>
          <a:prstGeom prst="rect">
            <a:avLst/>
          </a:prstGeom>
          <a:noFill/>
        </p:spPr>
        <p:txBody>
          <a:bodyPr wrap="square" rtlCol="0">
            <a:spAutoFit/>
          </a:bodyPr>
          <a:lstStyle/>
          <a:p>
            <a:r>
              <a:rPr lang="en-US" sz="3600" dirty="0">
                <a:latin typeface="+mj-lt"/>
              </a:rPr>
              <a:t>Who is this?</a:t>
            </a:r>
          </a:p>
        </p:txBody>
      </p:sp>
      <p:sp>
        <p:nvSpPr>
          <p:cNvPr id="2" name="Rectangle 1">
            <a:extLst>
              <a:ext uri="{FF2B5EF4-FFF2-40B4-BE49-F238E27FC236}">
                <a16:creationId xmlns:a16="http://schemas.microsoft.com/office/drawing/2014/main" id="{00272A1C-E2AB-433D-A2B2-4CA7A55526F9}"/>
              </a:ext>
            </a:extLst>
          </p:cNvPr>
          <p:cNvSpPr/>
          <p:nvPr/>
        </p:nvSpPr>
        <p:spPr>
          <a:xfrm rot="21076673">
            <a:off x="854500" y="4230425"/>
            <a:ext cx="539496" cy="256126"/>
          </a:xfrm>
          <a:prstGeom prst="rect">
            <a:avLst/>
          </a:prstGeom>
          <a:solidFill>
            <a:srgbClr val="F3F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E220216-A621-40AF-BF21-537382CE402F}"/>
              </a:ext>
            </a:extLst>
          </p:cNvPr>
          <p:cNvSpPr>
            <a:spLocks noGrp="1"/>
          </p:cNvSpPr>
          <p:nvPr>
            <p:ph type="sldNum" sz="quarter" idx="12"/>
          </p:nvPr>
        </p:nvSpPr>
        <p:spPr/>
        <p:txBody>
          <a:bodyPr/>
          <a:lstStyle/>
          <a:p>
            <a:fld id="{F8D59B09-23C8-46BA-B508-CE17BADF421E}" type="slidenum">
              <a:rPr lang="en-US" smtClean="0"/>
              <a:pPr/>
              <a:t>95</a:t>
            </a:fld>
            <a:endParaRPr lang="en-US"/>
          </a:p>
        </p:txBody>
      </p:sp>
    </p:spTree>
    <p:extLst>
      <p:ext uri="{BB962C8B-B14F-4D97-AF65-F5344CB8AC3E}">
        <p14:creationId xmlns:p14="http://schemas.microsoft.com/office/powerpoint/2010/main" val="41069083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ile:KnuthAtOpenContentAlliance.jpg">
            <a:extLst>
              <a:ext uri="{FF2B5EF4-FFF2-40B4-BE49-F238E27FC236}">
                <a16:creationId xmlns:a16="http://schemas.microsoft.com/office/drawing/2014/main" id="{CBBBDF44-A27E-4449-86EC-50D0CD998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838199"/>
            <a:ext cx="3505200" cy="414549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EAF08F6-41CA-4244-9825-9A3498618F71}"/>
              </a:ext>
            </a:extLst>
          </p:cNvPr>
          <p:cNvSpPr txBox="1"/>
          <p:nvPr/>
        </p:nvSpPr>
        <p:spPr>
          <a:xfrm>
            <a:off x="4419600" y="838198"/>
            <a:ext cx="4267200" cy="4062651"/>
          </a:xfrm>
          <a:prstGeom prst="rect">
            <a:avLst/>
          </a:prstGeom>
          <a:noFill/>
        </p:spPr>
        <p:txBody>
          <a:bodyPr wrap="square" rtlCol="0">
            <a:spAutoFit/>
          </a:bodyPr>
          <a:lstStyle/>
          <a:p>
            <a:pPr>
              <a:spcAft>
                <a:spcPts val="1200"/>
              </a:spcAft>
            </a:pPr>
            <a:r>
              <a:rPr lang="en-US" sz="3600" dirty="0"/>
              <a:t>Don Knuth</a:t>
            </a:r>
          </a:p>
          <a:p>
            <a:pPr>
              <a:spcAft>
                <a:spcPts val="1200"/>
              </a:spcAft>
            </a:pPr>
            <a:r>
              <a:rPr lang="en-US" sz="2400" dirty="0"/>
              <a:t>Professor Emeritus at Stanford</a:t>
            </a:r>
          </a:p>
          <a:p>
            <a:pPr>
              <a:spcAft>
                <a:spcPts val="1200"/>
              </a:spcAft>
            </a:pPr>
            <a:r>
              <a:rPr lang="en-US" sz="2400" dirty="0"/>
              <a:t>Famous for his </a:t>
            </a:r>
            <a:r>
              <a:rPr lang="en-US" sz="2400" i="1" dirty="0"/>
              <a:t>Art of Computer Programming </a:t>
            </a:r>
            <a:r>
              <a:rPr lang="en-US" sz="2400" dirty="0"/>
              <a:t> textbooks.  (Seven planned, only 3 written.)</a:t>
            </a:r>
          </a:p>
          <a:p>
            <a:pPr>
              <a:spcAft>
                <a:spcPts val="1200"/>
              </a:spcAft>
            </a:pPr>
            <a:r>
              <a:rPr lang="en-US" sz="2400" dirty="0"/>
              <a:t>He was my professor 46 years ago for CS 144A and B, introduction to algorithms and data structures.</a:t>
            </a:r>
          </a:p>
        </p:txBody>
      </p:sp>
      <p:sp>
        <p:nvSpPr>
          <p:cNvPr id="7" name="TextBox 6">
            <a:extLst>
              <a:ext uri="{FF2B5EF4-FFF2-40B4-BE49-F238E27FC236}">
                <a16:creationId xmlns:a16="http://schemas.microsoft.com/office/drawing/2014/main" id="{4C41B353-8241-491F-9B39-D17C09C18491}"/>
              </a:ext>
            </a:extLst>
          </p:cNvPr>
          <p:cNvSpPr txBox="1"/>
          <p:nvPr/>
        </p:nvSpPr>
        <p:spPr>
          <a:xfrm>
            <a:off x="533400" y="6096000"/>
            <a:ext cx="7932428" cy="369332"/>
          </a:xfrm>
          <a:prstGeom prst="rect">
            <a:avLst/>
          </a:prstGeom>
          <a:noFill/>
        </p:spPr>
        <p:txBody>
          <a:bodyPr wrap="none" rtlCol="0">
            <a:spAutoFit/>
          </a:bodyPr>
          <a:lstStyle/>
          <a:p>
            <a:r>
              <a:rPr lang="en-US" dirty="0"/>
              <a:t>Image source:  </a:t>
            </a:r>
            <a:r>
              <a:rPr lang="en-US" dirty="0">
                <a:hlinkClick r:id="rId4"/>
              </a:rPr>
              <a:t>https://en.wikipedia.org/wiki/File:KnuthAtOpenContentAlliance.jpg</a:t>
            </a:r>
            <a:endParaRPr lang="en-US" dirty="0"/>
          </a:p>
        </p:txBody>
      </p:sp>
      <p:sp>
        <p:nvSpPr>
          <p:cNvPr id="3" name="Slide Number Placeholder 2">
            <a:extLst>
              <a:ext uri="{FF2B5EF4-FFF2-40B4-BE49-F238E27FC236}">
                <a16:creationId xmlns:a16="http://schemas.microsoft.com/office/drawing/2014/main" id="{B2A9F3C5-6FDD-4163-B54F-3D6C90E1D286}"/>
              </a:ext>
            </a:extLst>
          </p:cNvPr>
          <p:cNvSpPr>
            <a:spLocks noGrp="1"/>
          </p:cNvSpPr>
          <p:nvPr>
            <p:ph type="sldNum" sz="quarter" idx="12"/>
          </p:nvPr>
        </p:nvSpPr>
        <p:spPr/>
        <p:txBody>
          <a:bodyPr/>
          <a:lstStyle/>
          <a:p>
            <a:fld id="{F8D59B09-23C8-46BA-B508-CE17BADF421E}" type="slidenum">
              <a:rPr lang="en-US" smtClean="0"/>
              <a:pPr/>
              <a:t>96</a:t>
            </a:fld>
            <a:endParaRPr lang="en-US"/>
          </a:p>
        </p:txBody>
      </p:sp>
    </p:spTree>
    <p:extLst>
      <p:ext uri="{BB962C8B-B14F-4D97-AF65-F5344CB8AC3E}">
        <p14:creationId xmlns:p14="http://schemas.microsoft.com/office/powerpoint/2010/main" val="21748124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D6103-30CD-47E0-B7D9-81DA415B0D4D}"/>
              </a:ext>
            </a:extLst>
          </p:cNvPr>
          <p:cNvSpPr>
            <a:spLocks noGrp="1"/>
          </p:cNvSpPr>
          <p:nvPr>
            <p:ph type="title"/>
          </p:nvPr>
        </p:nvSpPr>
        <p:spPr/>
        <p:txBody>
          <a:bodyPr>
            <a:normAutofit/>
          </a:bodyPr>
          <a:lstStyle/>
          <a:p>
            <a:r>
              <a:rPr lang="en-US" sz="3200" dirty="0"/>
              <a:t>Don Knuth on programming as art</a:t>
            </a:r>
          </a:p>
        </p:txBody>
      </p:sp>
      <p:sp>
        <p:nvSpPr>
          <p:cNvPr id="3" name="Content Placeholder 2">
            <a:extLst>
              <a:ext uri="{FF2B5EF4-FFF2-40B4-BE49-F238E27FC236}">
                <a16:creationId xmlns:a16="http://schemas.microsoft.com/office/drawing/2014/main" id="{695D99EE-9207-4101-9C15-3A961E3F51D0}"/>
              </a:ext>
            </a:extLst>
          </p:cNvPr>
          <p:cNvSpPr>
            <a:spLocks noGrp="1"/>
          </p:cNvSpPr>
          <p:nvPr>
            <p:ph sz="quarter" idx="1"/>
          </p:nvPr>
        </p:nvSpPr>
        <p:spPr>
          <a:xfrm>
            <a:off x="2895600" y="1676400"/>
            <a:ext cx="5791200" cy="4343400"/>
          </a:xfrm>
        </p:spPr>
        <p:txBody>
          <a:bodyPr>
            <a:normAutofit/>
          </a:bodyPr>
          <a:lstStyle/>
          <a:p>
            <a:pPr marL="0" indent="0">
              <a:buNone/>
            </a:pPr>
            <a:r>
              <a:rPr lang="en-US" sz="2400" dirty="0"/>
              <a:t>“When I speak about computer programming as an art, I am thinking primarily of it as an </a:t>
            </a:r>
            <a:r>
              <a:rPr lang="en-US" sz="2400" i="1" dirty="0">
                <a:solidFill>
                  <a:srgbClr val="FF0000"/>
                </a:solidFill>
              </a:rPr>
              <a:t>art form</a:t>
            </a:r>
            <a:r>
              <a:rPr lang="en-US" sz="2400" dirty="0"/>
              <a:t>, in an aesthetic sense. The chief goal of my work as educator and author is to help people learn how to write </a:t>
            </a:r>
            <a:r>
              <a:rPr lang="en-US" sz="2400" i="1" dirty="0">
                <a:solidFill>
                  <a:srgbClr val="FF0000"/>
                </a:solidFill>
              </a:rPr>
              <a:t>beautiful programs</a:t>
            </a:r>
            <a:r>
              <a:rPr lang="en-US" sz="2400" dirty="0"/>
              <a:t>.”</a:t>
            </a:r>
          </a:p>
          <a:p>
            <a:pPr marL="0" indent="0">
              <a:buNone/>
            </a:pPr>
            <a:r>
              <a:rPr lang="en-US" sz="2400" dirty="0"/>
              <a:t>-- Don Knuth, CACM, December 1974</a:t>
            </a:r>
          </a:p>
          <a:p>
            <a:pPr marL="0" indent="0">
              <a:buNone/>
            </a:pPr>
            <a:endParaRPr lang="en-US" sz="2400" dirty="0"/>
          </a:p>
          <a:p>
            <a:pPr marL="0" indent="0">
              <a:buNone/>
            </a:pPr>
            <a:r>
              <a:rPr lang="en-US" sz="1400" dirty="0"/>
              <a:t>Source:  </a:t>
            </a:r>
            <a:r>
              <a:rPr lang="en-US" sz="1400" dirty="0">
                <a:hlinkClick r:id="rId3"/>
              </a:rPr>
              <a:t>http://www.paulgraham.com/knuth.html</a:t>
            </a:r>
            <a:endParaRPr lang="en-US" sz="1400" dirty="0"/>
          </a:p>
          <a:p>
            <a:pPr marL="0" indent="0">
              <a:buNone/>
            </a:pPr>
            <a:endParaRPr lang="en-US" sz="2400" dirty="0"/>
          </a:p>
        </p:txBody>
      </p:sp>
      <p:pic>
        <p:nvPicPr>
          <p:cNvPr id="6" name="Picture 2" descr="File:KnuthAtOpenContentAlliance.jpg">
            <a:extLst>
              <a:ext uri="{FF2B5EF4-FFF2-40B4-BE49-F238E27FC236}">
                <a16:creationId xmlns:a16="http://schemas.microsoft.com/office/drawing/2014/main" id="{C509877C-96FD-4F74-BF06-607C773C61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676400"/>
            <a:ext cx="2209800" cy="261346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5FDFBFC9-6C83-44E1-9099-54E57BFCDBBB}"/>
              </a:ext>
            </a:extLst>
          </p:cNvPr>
          <p:cNvSpPr>
            <a:spLocks noGrp="1"/>
          </p:cNvSpPr>
          <p:nvPr>
            <p:ph type="sldNum" sz="quarter" idx="12"/>
          </p:nvPr>
        </p:nvSpPr>
        <p:spPr/>
        <p:txBody>
          <a:bodyPr/>
          <a:lstStyle/>
          <a:p>
            <a:fld id="{F8D59B09-23C8-46BA-B508-CE17BADF421E}" type="slidenum">
              <a:rPr lang="en-US" smtClean="0"/>
              <a:pPr/>
              <a:t>97</a:t>
            </a:fld>
            <a:endParaRPr lang="en-US"/>
          </a:p>
        </p:txBody>
      </p:sp>
    </p:spTree>
    <p:extLst>
      <p:ext uri="{BB962C8B-B14F-4D97-AF65-F5344CB8AC3E}">
        <p14:creationId xmlns:p14="http://schemas.microsoft.com/office/powerpoint/2010/main" val="16031881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A93B5086-F671-42FA-B582-C6427E9F19B0}"/>
              </a:ext>
            </a:extLst>
          </p:cNvPr>
          <p:cNvSpPr txBox="1">
            <a:spLocks/>
          </p:cNvSpPr>
          <p:nvPr/>
        </p:nvSpPr>
        <p:spPr>
          <a:xfrm>
            <a:off x="2895600" y="1676400"/>
            <a:ext cx="5791200" cy="4343400"/>
          </a:xfrm>
          <a:prstGeom prst="rect">
            <a:avLst/>
          </a:prstGeom>
        </p:spPr>
        <p:txBody>
          <a:bodyPr vert="horz">
            <a:normAutofit/>
          </a:bodyPr>
          <a:lstStyle>
            <a:lvl1pPr marL="274320" indent="-274320" algn="l" rtl="0" eaLnBrk="1" latinLnBrk="0" hangingPunct="1">
              <a:spcBef>
                <a:spcPts val="580"/>
              </a:spcBef>
              <a:buClrTx/>
              <a:buSzPct val="85000"/>
              <a:buFont typeface="Wingdings 2"/>
              <a:buChar char=""/>
              <a:defRPr kumimoji="0" sz="2400" kern="1200">
                <a:solidFill>
                  <a:schemeClr val="tx1"/>
                </a:solidFill>
                <a:latin typeface="+mn-lt"/>
                <a:ea typeface="+mn-ea"/>
                <a:cs typeface="+mn-cs"/>
              </a:defRPr>
            </a:lvl1pPr>
            <a:lvl2pPr marL="548640" indent="-228600" algn="l" rtl="0" eaLnBrk="1" latinLnBrk="0" hangingPunct="1">
              <a:spcBef>
                <a:spcPts val="370"/>
              </a:spcBef>
              <a:buClrTx/>
              <a:buSzPct val="85000"/>
              <a:buFont typeface="Wingdings 2"/>
              <a:buChar char=""/>
              <a:defRPr kumimoji="0" sz="2000" kern="1200">
                <a:solidFill>
                  <a:schemeClr val="tx1"/>
                </a:solidFill>
                <a:latin typeface="+mn-lt"/>
                <a:ea typeface="+mn-ea"/>
                <a:cs typeface="+mn-cs"/>
              </a:defRPr>
            </a:lvl2pPr>
            <a:lvl3pPr marL="822960" indent="-228600" algn="l" rtl="0" eaLnBrk="1" latinLnBrk="0" hangingPunct="1">
              <a:spcBef>
                <a:spcPts val="370"/>
              </a:spcBef>
              <a:buClrTx/>
              <a:buSzPct val="85000"/>
              <a:buFont typeface="Wingdings 2"/>
              <a:buChar char=""/>
              <a:defRPr kumimoji="0" sz="1800" kern="1200">
                <a:solidFill>
                  <a:schemeClr val="tx1"/>
                </a:solidFill>
                <a:latin typeface="+mn-lt"/>
                <a:ea typeface="+mn-ea"/>
                <a:cs typeface="+mn-cs"/>
              </a:defRPr>
            </a:lvl3pPr>
            <a:lvl4pPr marL="1097280" indent="-228600" algn="l" rtl="0" eaLnBrk="1" latinLnBrk="0" hangingPunct="1">
              <a:spcBef>
                <a:spcPts val="370"/>
              </a:spcBef>
              <a:buClrTx/>
              <a:buSzPct val="80000"/>
              <a:buFont typeface="Wingdings 2"/>
              <a:buChar char=""/>
              <a:defRPr kumimoji="0" sz="1800" kern="1200">
                <a:solidFill>
                  <a:schemeClr val="tx1"/>
                </a:solidFill>
                <a:latin typeface="+mn-lt"/>
                <a:ea typeface="+mn-ea"/>
                <a:cs typeface="+mn-cs"/>
              </a:defRPr>
            </a:lvl4pPr>
            <a:lvl5pPr marL="1371600" indent="-228600" algn="l" rtl="0" eaLnBrk="1" latinLnBrk="0" hangingPunct="1">
              <a:spcBef>
                <a:spcPts val="370"/>
              </a:spcBef>
              <a:buClrTx/>
              <a:buFontTx/>
              <a:buChar char="o"/>
              <a:defRPr kumimoji="0" sz="18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buFont typeface="Wingdings 2"/>
              <a:buNone/>
            </a:pPr>
            <a:r>
              <a:rPr lang="en-US" dirty="0"/>
              <a:t>“My feeling is that when we prepare a program, it can be </a:t>
            </a:r>
            <a:r>
              <a:rPr lang="en-US" i="1" dirty="0">
                <a:solidFill>
                  <a:srgbClr val="FF0000"/>
                </a:solidFill>
              </a:rPr>
              <a:t>like composing poetry or music</a:t>
            </a:r>
            <a:r>
              <a:rPr lang="en-US" dirty="0"/>
              <a:t>; … programming can give us both </a:t>
            </a:r>
            <a:r>
              <a:rPr lang="en-US" i="1" dirty="0">
                <a:solidFill>
                  <a:srgbClr val="FF0000"/>
                </a:solidFill>
              </a:rPr>
              <a:t>intellectual and emotional satisfaction</a:t>
            </a:r>
            <a:r>
              <a:rPr lang="en-US" dirty="0"/>
              <a:t>, because it is a </a:t>
            </a:r>
            <a:r>
              <a:rPr lang="en-US" i="1" dirty="0">
                <a:solidFill>
                  <a:srgbClr val="FF0000"/>
                </a:solidFill>
              </a:rPr>
              <a:t>real achievement </a:t>
            </a:r>
            <a:r>
              <a:rPr lang="en-US" dirty="0"/>
              <a:t>to master complexity and to establish a system of consistent rules.”</a:t>
            </a:r>
          </a:p>
        </p:txBody>
      </p:sp>
      <p:pic>
        <p:nvPicPr>
          <p:cNvPr id="6" name="Picture 2" descr="File:KnuthAtOpenContentAlliance.jpg">
            <a:extLst>
              <a:ext uri="{FF2B5EF4-FFF2-40B4-BE49-F238E27FC236}">
                <a16:creationId xmlns:a16="http://schemas.microsoft.com/office/drawing/2014/main" id="{C509877C-96FD-4F74-BF06-607C773C61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76400"/>
            <a:ext cx="2209800" cy="261346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68C169FA-8AA1-48A9-BAC4-5D153DB2FBE0}"/>
              </a:ext>
            </a:extLst>
          </p:cNvPr>
          <p:cNvSpPr>
            <a:spLocks noGrp="1"/>
          </p:cNvSpPr>
          <p:nvPr>
            <p:ph type="sldNum" sz="quarter" idx="12"/>
          </p:nvPr>
        </p:nvSpPr>
        <p:spPr/>
        <p:txBody>
          <a:bodyPr/>
          <a:lstStyle/>
          <a:p>
            <a:fld id="{F8D59B09-23C8-46BA-B508-CE17BADF421E}" type="slidenum">
              <a:rPr lang="en-US" smtClean="0"/>
              <a:pPr/>
              <a:t>98</a:t>
            </a:fld>
            <a:endParaRPr lang="en-US"/>
          </a:p>
        </p:txBody>
      </p:sp>
    </p:spTree>
    <p:extLst>
      <p:ext uri="{BB962C8B-B14F-4D97-AF65-F5344CB8AC3E}">
        <p14:creationId xmlns:p14="http://schemas.microsoft.com/office/powerpoint/2010/main" val="13597953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D11EF-DA8E-4971-B3C0-A5B56BB60A2A}"/>
              </a:ext>
            </a:extLst>
          </p:cNvPr>
          <p:cNvSpPr>
            <a:spLocks noGrp="1"/>
          </p:cNvSpPr>
          <p:nvPr>
            <p:ph type="title"/>
          </p:nvPr>
        </p:nvSpPr>
        <p:spPr>
          <a:xfrm>
            <a:off x="457200" y="1916694"/>
            <a:ext cx="8229600" cy="1143000"/>
          </a:xfrm>
        </p:spPr>
        <p:txBody>
          <a:bodyPr>
            <a:normAutofit/>
          </a:bodyPr>
          <a:lstStyle/>
          <a:p>
            <a:r>
              <a:rPr lang="en-US" dirty="0"/>
              <a:t>So, what is beautiful code?</a:t>
            </a:r>
          </a:p>
        </p:txBody>
      </p:sp>
      <p:sp>
        <p:nvSpPr>
          <p:cNvPr id="4" name="Slide Number Placeholder 3">
            <a:extLst>
              <a:ext uri="{FF2B5EF4-FFF2-40B4-BE49-F238E27FC236}">
                <a16:creationId xmlns:a16="http://schemas.microsoft.com/office/drawing/2014/main" id="{54A0CAF5-2975-4F21-89A1-A0AFBD40E88D}"/>
              </a:ext>
            </a:extLst>
          </p:cNvPr>
          <p:cNvSpPr>
            <a:spLocks noGrp="1"/>
          </p:cNvSpPr>
          <p:nvPr>
            <p:ph type="sldNum" sz="quarter" idx="12"/>
          </p:nvPr>
        </p:nvSpPr>
        <p:spPr/>
        <p:txBody>
          <a:bodyPr/>
          <a:lstStyle/>
          <a:p>
            <a:fld id="{F8D59B09-23C8-46BA-B508-CE17BADF421E}" type="slidenum">
              <a:rPr lang="en-US" smtClean="0"/>
              <a:pPr/>
              <a:t>99</a:t>
            </a:fld>
            <a:endParaRPr lang="en-US"/>
          </a:p>
        </p:txBody>
      </p:sp>
    </p:spTree>
    <p:extLst>
      <p:ext uri="{BB962C8B-B14F-4D97-AF65-F5344CB8AC3E}">
        <p14:creationId xmlns:p14="http://schemas.microsoft.com/office/powerpoint/2010/main" val="372588139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2BE2-CEDB-499A-8AB5-40068C02B978}"/>
              </a:ext>
            </a:extLst>
          </p:cNvPr>
          <p:cNvSpPr>
            <a:spLocks noGrp="1"/>
          </p:cNvSpPr>
          <p:nvPr>
            <p:ph type="title"/>
          </p:nvPr>
        </p:nvSpPr>
        <p:spPr/>
        <p:txBody>
          <a:bodyPr/>
          <a:lstStyle/>
          <a:p>
            <a:r>
              <a:rPr lang="en-US" dirty="0"/>
              <a:t>beautiful code</a:t>
            </a:r>
          </a:p>
        </p:txBody>
      </p:sp>
      <p:sp>
        <p:nvSpPr>
          <p:cNvPr id="3" name="Content Placeholder 2">
            <a:extLst>
              <a:ext uri="{FF2B5EF4-FFF2-40B4-BE49-F238E27FC236}">
                <a16:creationId xmlns:a16="http://schemas.microsoft.com/office/drawing/2014/main" id="{5E1A4DC3-ACBC-4CEF-BCD9-0C37AE3A0EDB}"/>
              </a:ext>
            </a:extLst>
          </p:cNvPr>
          <p:cNvSpPr>
            <a:spLocks noGrp="1"/>
          </p:cNvSpPr>
          <p:nvPr>
            <p:ph idx="1"/>
          </p:nvPr>
        </p:nvSpPr>
        <p:spPr>
          <a:xfrm>
            <a:off x="953036" y="1600200"/>
            <a:ext cx="7733763" cy="4525963"/>
          </a:xfrm>
        </p:spPr>
        <p:txBody>
          <a:bodyPr>
            <a:normAutofit/>
          </a:bodyPr>
          <a:lstStyle/>
          <a:p>
            <a:pPr marL="0" indent="0">
              <a:spcBef>
                <a:spcPts val="1600"/>
              </a:spcBef>
              <a:buNone/>
            </a:pPr>
            <a:r>
              <a:rPr lang="en-US" sz="2400" i="1" dirty="0"/>
              <a:t>“I may not know art but I know what I like.”</a:t>
            </a:r>
          </a:p>
          <a:p>
            <a:pPr marL="0" indent="0">
              <a:spcBef>
                <a:spcPts val="1600"/>
              </a:spcBef>
              <a:buNone/>
            </a:pPr>
            <a:r>
              <a:rPr lang="en-US" sz="2400" i="1" dirty="0"/>
              <a:t>“If they can’t tell me how they would improve it if they could do it over, I won’t hire them.”</a:t>
            </a:r>
          </a:p>
          <a:p>
            <a:pPr marL="0" indent="0">
              <a:spcBef>
                <a:spcPts val="1600"/>
              </a:spcBef>
              <a:buNone/>
            </a:pPr>
            <a:r>
              <a:rPr lang="en-US" sz="2400" i="1" dirty="0"/>
              <a:t>“Artists are never done with a piece, they just stop working on it.”</a:t>
            </a:r>
          </a:p>
        </p:txBody>
      </p:sp>
      <p:sp>
        <p:nvSpPr>
          <p:cNvPr id="5" name="Slide Number Placeholder 4">
            <a:extLst>
              <a:ext uri="{FF2B5EF4-FFF2-40B4-BE49-F238E27FC236}">
                <a16:creationId xmlns:a16="http://schemas.microsoft.com/office/drawing/2014/main" id="{98C76E02-9E61-4A07-88CE-713E902FD64E}"/>
              </a:ext>
            </a:extLst>
          </p:cNvPr>
          <p:cNvSpPr>
            <a:spLocks noGrp="1"/>
          </p:cNvSpPr>
          <p:nvPr>
            <p:ph type="sldNum" sz="quarter" idx="12"/>
          </p:nvPr>
        </p:nvSpPr>
        <p:spPr/>
        <p:txBody>
          <a:bodyPr/>
          <a:lstStyle/>
          <a:p>
            <a:fld id="{F8D59B09-23C8-46BA-B508-CE17BADF421E}" type="slidenum">
              <a:rPr lang="en-US" smtClean="0"/>
              <a:pPr/>
              <a:t>100</a:t>
            </a:fld>
            <a:endParaRPr lang="en-US"/>
          </a:p>
        </p:txBody>
      </p:sp>
    </p:spTree>
    <p:extLst>
      <p:ext uri="{BB962C8B-B14F-4D97-AF65-F5344CB8AC3E}">
        <p14:creationId xmlns:p14="http://schemas.microsoft.com/office/powerpoint/2010/main" val="24556993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64E6C-A25E-47FB-AB3F-0BFEACD698F6}"/>
              </a:ext>
            </a:extLst>
          </p:cNvPr>
          <p:cNvSpPr>
            <a:spLocks noGrp="1"/>
          </p:cNvSpPr>
          <p:nvPr>
            <p:ph type="title"/>
          </p:nvPr>
        </p:nvSpPr>
        <p:spPr/>
        <p:txBody>
          <a:bodyPr/>
          <a:lstStyle/>
          <a:p>
            <a:r>
              <a:rPr lang="en-US" dirty="0"/>
              <a:t>beautiful code</a:t>
            </a:r>
          </a:p>
        </p:txBody>
      </p:sp>
      <p:sp>
        <p:nvSpPr>
          <p:cNvPr id="3" name="Content Placeholder 2">
            <a:extLst>
              <a:ext uri="{FF2B5EF4-FFF2-40B4-BE49-F238E27FC236}">
                <a16:creationId xmlns:a16="http://schemas.microsoft.com/office/drawing/2014/main" id="{480C312C-18FB-42D4-BA11-545FD154E2BC}"/>
              </a:ext>
            </a:extLst>
          </p:cNvPr>
          <p:cNvSpPr>
            <a:spLocks noGrp="1"/>
          </p:cNvSpPr>
          <p:nvPr>
            <p:ph idx="1"/>
          </p:nvPr>
        </p:nvSpPr>
        <p:spPr>
          <a:xfrm>
            <a:off x="1339403" y="1738647"/>
            <a:ext cx="7347397" cy="4026907"/>
          </a:xfrm>
        </p:spPr>
        <p:txBody>
          <a:bodyPr>
            <a:normAutofit/>
          </a:bodyPr>
          <a:lstStyle/>
          <a:p>
            <a:pPr marL="0" indent="0">
              <a:buNone/>
            </a:pPr>
            <a:r>
              <a:rPr lang="en-US" sz="2400" dirty="0"/>
              <a:t>To me, beautiful code should be:</a:t>
            </a:r>
          </a:p>
          <a:p>
            <a:pPr marL="514350" indent="-514350">
              <a:buFont typeface="+mj-lt"/>
              <a:buAutoNum type="arabicPeriod"/>
            </a:pPr>
            <a:r>
              <a:rPr lang="en-US" sz="2400" dirty="0"/>
              <a:t>Elegant, easy to read, sparse, clear.</a:t>
            </a:r>
          </a:p>
          <a:p>
            <a:pPr marL="514350" indent="-514350">
              <a:buFont typeface="+mj-lt"/>
              <a:buAutoNum type="arabicPeriod"/>
            </a:pPr>
            <a:r>
              <a:rPr lang="en-US" sz="2400" dirty="0"/>
              <a:t>Stylish.</a:t>
            </a:r>
          </a:p>
          <a:p>
            <a:pPr marL="514350" indent="-514350">
              <a:buFont typeface="+mj-lt"/>
              <a:buAutoNum type="arabicPeriod"/>
            </a:pPr>
            <a:r>
              <a:rPr lang="en-US" sz="2400" dirty="0"/>
              <a:t>Fast and efficient.</a:t>
            </a:r>
          </a:p>
          <a:p>
            <a:pPr marL="0" indent="0">
              <a:buNone/>
            </a:pPr>
            <a:r>
              <a:rPr lang="en-US" sz="2400" dirty="0"/>
              <a:t>It should make a hard problem seem easy.</a:t>
            </a:r>
          </a:p>
          <a:p>
            <a:pPr marL="0" indent="0">
              <a:buNone/>
            </a:pPr>
            <a:r>
              <a:rPr lang="en-US" sz="2400" dirty="0"/>
              <a:t>To get better, you must be able to criticize your work.</a:t>
            </a:r>
          </a:p>
          <a:p>
            <a:pPr marL="0" indent="0">
              <a:buNone/>
            </a:pPr>
            <a:endParaRPr lang="en-US" sz="2400" dirty="0"/>
          </a:p>
        </p:txBody>
      </p:sp>
      <p:sp>
        <p:nvSpPr>
          <p:cNvPr id="5" name="Slide Number Placeholder 4">
            <a:extLst>
              <a:ext uri="{FF2B5EF4-FFF2-40B4-BE49-F238E27FC236}">
                <a16:creationId xmlns:a16="http://schemas.microsoft.com/office/drawing/2014/main" id="{B4629B6B-1A64-4C5C-AAAB-A30E9C601493}"/>
              </a:ext>
            </a:extLst>
          </p:cNvPr>
          <p:cNvSpPr>
            <a:spLocks noGrp="1"/>
          </p:cNvSpPr>
          <p:nvPr>
            <p:ph type="sldNum" sz="quarter" idx="12"/>
          </p:nvPr>
        </p:nvSpPr>
        <p:spPr/>
        <p:txBody>
          <a:bodyPr/>
          <a:lstStyle/>
          <a:p>
            <a:fld id="{F8D59B09-23C8-46BA-B508-CE17BADF421E}" type="slidenum">
              <a:rPr lang="en-US" smtClean="0"/>
              <a:pPr/>
              <a:t>101</a:t>
            </a:fld>
            <a:endParaRPr lang="en-US"/>
          </a:p>
        </p:txBody>
      </p:sp>
    </p:spTree>
    <p:extLst>
      <p:ext uri="{BB962C8B-B14F-4D97-AF65-F5344CB8AC3E}">
        <p14:creationId xmlns:p14="http://schemas.microsoft.com/office/powerpoint/2010/main" val="7097404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D523B-F13D-4A7B-AC43-4AC20422559B}"/>
              </a:ext>
            </a:extLst>
          </p:cNvPr>
          <p:cNvSpPr>
            <a:spLocks noGrp="1"/>
          </p:cNvSpPr>
          <p:nvPr>
            <p:ph type="title"/>
          </p:nvPr>
        </p:nvSpPr>
        <p:spPr/>
        <p:txBody>
          <a:bodyPr/>
          <a:lstStyle/>
          <a:p>
            <a:r>
              <a:rPr lang="en-US" dirty="0"/>
              <a:t> beautiful code</a:t>
            </a:r>
          </a:p>
        </p:txBody>
      </p:sp>
      <p:sp>
        <p:nvSpPr>
          <p:cNvPr id="3" name="Content Placeholder 2">
            <a:extLst>
              <a:ext uri="{FF2B5EF4-FFF2-40B4-BE49-F238E27FC236}">
                <a16:creationId xmlns:a16="http://schemas.microsoft.com/office/drawing/2014/main" id="{06D7D273-0F7E-4002-A65B-54E4262C609D}"/>
              </a:ext>
            </a:extLst>
          </p:cNvPr>
          <p:cNvSpPr>
            <a:spLocks noGrp="1"/>
          </p:cNvSpPr>
          <p:nvPr>
            <p:ph idx="1"/>
          </p:nvPr>
        </p:nvSpPr>
        <p:spPr/>
        <p:txBody>
          <a:bodyPr>
            <a:normAutofit/>
          </a:bodyPr>
          <a:lstStyle/>
          <a:p>
            <a:pPr marL="0" indent="0">
              <a:buNone/>
            </a:pPr>
            <a:r>
              <a:rPr lang="en-US" sz="2400" i="1" dirty="0"/>
              <a:t>Consider the problem:</a:t>
            </a:r>
          </a:p>
          <a:p>
            <a:pPr marL="0" indent="0">
              <a:buNone/>
            </a:pPr>
            <a:r>
              <a:rPr lang="en-US" sz="2400" dirty="0"/>
              <a:t>Write a function that determines if a C-string contains doubled letters.</a:t>
            </a:r>
          </a:p>
        </p:txBody>
      </p:sp>
      <p:sp>
        <p:nvSpPr>
          <p:cNvPr id="5" name="Slide Number Placeholder 4">
            <a:extLst>
              <a:ext uri="{FF2B5EF4-FFF2-40B4-BE49-F238E27FC236}">
                <a16:creationId xmlns:a16="http://schemas.microsoft.com/office/drawing/2014/main" id="{0837F8FC-CA13-4867-B3CF-CF08458FC69A}"/>
              </a:ext>
            </a:extLst>
          </p:cNvPr>
          <p:cNvSpPr>
            <a:spLocks noGrp="1"/>
          </p:cNvSpPr>
          <p:nvPr>
            <p:ph type="sldNum" sz="quarter" idx="12"/>
          </p:nvPr>
        </p:nvSpPr>
        <p:spPr/>
        <p:txBody>
          <a:bodyPr/>
          <a:lstStyle/>
          <a:p>
            <a:fld id="{F8D59B09-23C8-46BA-B508-CE17BADF421E}" type="slidenum">
              <a:rPr lang="en-US" smtClean="0"/>
              <a:pPr/>
              <a:t>102</a:t>
            </a:fld>
            <a:endParaRPr lang="en-US"/>
          </a:p>
        </p:txBody>
      </p:sp>
    </p:spTree>
    <p:extLst>
      <p:ext uri="{BB962C8B-B14F-4D97-AF65-F5344CB8AC3E}">
        <p14:creationId xmlns:p14="http://schemas.microsoft.com/office/powerpoint/2010/main" val="4496849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22D5D4B-7A53-4F28-B8D0-C6284B5335BF}"/>
              </a:ext>
            </a:extLst>
          </p:cNvPr>
          <p:cNvSpPr txBox="1">
            <a:spLocks/>
          </p:cNvSpPr>
          <p:nvPr/>
        </p:nvSpPr>
        <p:spPr>
          <a:xfrm>
            <a:off x="457200" y="797669"/>
            <a:ext cx="8229600" cy="104086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a:t>Here is one sample solution.</a:t>
            </a:r>
          </a:p>
        </p:txBody>
      </p:sp>
      <p:sp>
        <p:nvSpPr>
          <p:cNvPr id="3" name="TextBox 2">
            <a:extLst>
              <a:ext uri="{FF2B5EF4-FFF2-40B4-BE49-F238E27FC236}">
                <a16:creationId xmlns:a16="http://schemas.microsoft.com/office/drawing/2014/main" id="{D862100B-C492-4560-9925-0CFF64C87C07}"/>
              </a:ext>
            </a:extLst>
          </p:cNvPr>
          <p:cNvSpPr txBox="1"/>
          <p:nvPr/>
        </p:nvSpPr>
        <p:spPr>
          <a:xfrm>
            <a:off x="1181911" y="2178995"/>
            <a:ext cx="6780178" cy="3139321"/>
          </a:xfrm>
          <a:prstGeom prst="rect">
            <a:avLst/>
          </a:prstGeom>
          <a:noFill/>
        </p:spPr>
        <p:txBody>
          <a:bodyPr wrap="square" rtlCol="0">
            <a:spAutoFit/>
          </a:bodyPr>
          <a:lstStyle/>
          <a:p>
            <a:r>
              <a:rPr lang="en-US" dirty="0">
                <a:latin typeface="Lucida Console" panose="020B0609040504020204" pitchFamily="49" charset="0"/>
              </a:rPr>
              <a:t>bool </a:t>
            </a:r>
            <a:r>
              <a:rPr lang="en-US" dirty="0" err="1">
                <a:latin typeface="Lucida Console" panose="020B0609040504020204" pitchFamily="49" charset="0"/>
              </a:rPr>
              <a:t>has_doubled_letters</a:t>
            </a:r>
            <a:r>
              <a:rPr lang="en-US" dirty="0">
                <a:latin typeface="Lucida Console" panose="020B0609040504020204" pitchFamily="49" charset="0"/>
              </a:rPr>
              <a:t>(const char *str) {</a:t>
            </a:r>
          </a:p>
          <a:p>
            <a:r>
              <a:rPr lang="en-US" dirty="0">
                <a:latin typeface="Lucida Console" panose="020B0609040504020204" pitchFamily="49" charset="0"/>
              </a:rPr>
              <a:t>    </a:t>
            </a:r>
            <a:r>
              <a:rPr lang="en-US" dirty="0" err="1">
                <a:latin typeface="Lucida Console" panose="020B0609040504020204" pitchFamily="49" charset="0"/>
              </a:rPr>
              <a:t>const</a:t>
            </a:r>
            <a:r>
              <a:rPr lang="en-US" dirty="0">
                <a:latin typeface="Lucida Console" panose="020B0609040504020204" pitchFamily="49" charset="0"/>
              </a:rPr>
              <a:t> char *</a:t>
            </a:r>
            <a:r>
              <a:rPr lang="en-US" dirty="0" err="1">
                <a:latin typeface="Lucida Console" panose="020B0609040504020204" pitchFamily="49" charset="0"/>
              </a:rPr>
              <a:t>ptr</a:t>
            </a:r>
            <a:r>
              <a:rPr lang="en-US" dirty="0">
                <a:latin typeface="Lucida Console" panose="020B0609040504020204" pitchFamily="49" charset="0"/>
              </a:rPr>
              <a:t> = </a:t>
            </a:r>
            <a:r>
              <a:rPr lang="en-US" dirty="0" err="1">
                <a:latin typeface="Lucida Console" panose="020B0609040504020204" pitchFamily="49" charset="0"/>
              </a:rPr>
              <a:t>str</a:t>
            </a:r>
            <a:r>
              <a:rPr lang="en-US" dirty="0">
                <a:latin typeface="Lucida Console" panose="020B0609040504020204" pitchFamily="49" charset="0"/>
              </a:rPr>
              <a:t> + 1;</a:t>
            </a:r>
          </a:p>
          <a:p>
            <a:r>
              <a:rPr lang="en-US" dirty="0">
                <a:latin typeface="Lucida Console" panose="020B0609040504020204" pitchFamily="49" charset="0"/>
              </a:rPr>
              <a:t>    while (*</a:t>
            </a:r>
            <a:r>
              <a:rPr lang="en-US" dirty="0" err="1">
                <a:latin typeface="Lucida Console" panose="020B0609040504020204" pitchFamily="49" charset="0"/>
              </a:rPr>
              <a:t>str</a:t>
            </a:r>
            <a:r>
              <a:rPr lang="en-US" dirty="0">
                <a:latin typeface="Lucida Console" panose="020B0609040504020204" pitchFamily="49" charset="0"/>
              </a:rPr>
              <a:t> != '\0' &amp;&amp; *</a:t>
            </a:r>
            <a:r>
              <a:rPr lang="en-US" dirty="0" err="1">
                <a:latin typeface="Lucida Console" panose="020B0609040504020204" pitchFamily="49" charset="0"/>
              </a:rPr>
              <a:t>ptr</a:t>
            </a:r>
            <a:r>
              <a:rPr lang="en-US" dirty="0">
                <a:latin typeface="Lucida Console" panose="020B0609040504020204" pitchFamily="49" charset="0"/>
              </a:rPr>
              <a:t> != '\0') {</a:t>
            </a:r>
          </a:p>
          <a:p>
            <a:r>
              <a:rPr lang="en-US" dirty="0">
                <a:latin typeface="Lucida Console" panose="020B0609040504020204" pitchFamily="49" charset="0"/>
              </a:rPr>
              <a:t>        if (*</a:t>
            </a:r>
            <a:r>
              <a:rPr lang="en-US" dirty="0" err="1">
                <a:latin typeface="Lucida Console" panose="020B0609040504020204" pitchFamily="49" charset="0"/>
              </a:rPr>
              <a:t>str</a:t>
            </a:r>
            <a:r>
              <a:rPr lang="en-US" dirty="0">
                <a:latin typeface="Lucida Console" panose="020B0609040504020204" pitchFamily="49" charset="0"/>
              </a:rPr>
              <a:t> == *</a:t>
            </a:r>
            <a:r>
              <a:rPr lang="en-US" dirty="0" err="1">
                <a:latin typeface="Lucida Console" panose="020B0609040504020204" pitchFamily="49" charset="0"/>
              </a:rPr>
              <a:t>ptr</a:t>
            </a:r>
            <a:r>
              <a:rPr lang="en-US" dirty="0">
                <a:latin typeface="Lucida Console" panose="020B0609040504020204" pitchFamily="49" charset="0"/>
              </a:rPr>
              <a:t>) {</a:t>
            </a:r>
          </a:p>
          <a:p>
            <a:r>
              <a:rPr lang="en-US" dirty="0">
                <a:latin typeface="Lucida Console" panose="020B0609040504020204" pitchFamily="49" charset="0"/>
              </a:rPr>
              <a:t>            return true;</a:t>
            </a:r>
          </a:p>
          <a:p>
            <a:r>
              <a:rPr lang="en-US" dirty="0">
                <a:latin typeface="Lucida Console" panose="020B0609040504020204" pitchFamily="49" charset="0"/>
              </a:rPr>
              <a:t>        }</a:t>
            </a:r>
          </a:p>
          <a:p>
            <a:r>
              <a:rPr lang="en-US" dirty="0">
                <a:latin typeface="Lucida Console" panose="020B0609040504020204" pitchFamily="49" charset="0"/>
              </a:rPr>
              <a:t>        ++</a:t>
            </a:r>
            <a:r>
              <a:rPr lang="en-US" dirty="0" err="1">
                <a:latin typeface="Lucida Console" panose="020B0609040504020204" pitchFamily="49" charset="0"/>
              </a:rPr>
              <a:t>str</a:t>
            </a:r>
            <a:r>
              <a:rPr lang="en-US" dirty="0">
                <a:latin typeface="Lucida Console" panose="020B0609040504020204" pitchFamily="49" charset="0"/>
              </a:rPr>
              <a:t>, ++</a:t>
            </a:r>
            <a:r>
              <a:rPr lang="en-US" dirty="0" err="1">
                <a:latin typeface="Lucida Console" panose="020B0609040504020204" pitchFamily="49" charset="0"/>
              </a:rPr>
              <a:t>ptr</a:t>
            </a:r>
            <a:r>
              <a:rPr lang="en-US" dirty="0">
                <a:latin typeface="Lucida Console" panose="020B0609040504020204" pitchFamily="49" charset="0"/>
              </a:rPr>
              <a:t>;</a:t>
            </a:r>
          </a:p>
          <a:p>
            <a:r>
              <a:rPr lang="en-US" dirty="0">
                <a:latin typeface="Lucida Console" panose="020B0609040504020204" pitchFamily="49" charset="0"/>
              </a:rPr>
              <a:t>    }</a:t>
            </a:r>
          </a:p>
          <a:p>
            <a:r>
              <a:rPr lang="en-US" dirty="0">
                <a:latin typeface="Lucida Console" panose="020B0609040504020204" pitchFamily="49" charset="0"/>
              </a:rPr>
              <a:t>    return false;</a:t>
            </a:r>
          </a:p>
          <a:p>
            <a:r>
              <a:rPr lang="en-US" dirty="0">
                <a:latin typeface="Lucida Console" panose="020B0609040504020204" pitchFamily="49" charset="0"/>
              </a:rPr>
              <a:t>}</a:t>
            </a:r>
          </a:p>
          <a:p>
            <a:endParaRPr lang="en-US" dirty="0">
              <a:latin typeface="Lucida Console" panose="020B0609040504020204" pitchFamily="49" charset="0"/>
            </a:endParaRPr>
          </a:p>
        </p:txBody>
      </p:sp>
      <p:sp>
        <p:nvSpPr>
          <p:cNvPr id="5" name="Slide Number Placeholder 4">
            <a:extLst>
              <a:ext uri="{FF2B5EF4-FFF2-40B4-BE49-F238E27FC236}">
                <a16:creationId xmlns:a16="http://schemas.microsoft.com/office/drawing/2014/main" id="{69FA873E-834D-42A0-8D6B-F77B1D2E91FD}"/>
              </a:ext>
            </a:extLst>
          </p:cNvPr>
          <p:cNvSpPr>
            <a:spLocks noGrp="1"/>
          </p:cNvSpPr>
          <p:nvPr>
            <p:ph type="sldNum" sz="quarter" idx="12"/>
          </p:nvPr>
        </p:nvSpPr>
        <p:spPr/>
        <p:txBody>
          <a:bodyPr/>
          <a:lstStyle/>
          <a:p>
            <a:fld id="{F8D59B09-23C8-46BA-B508-CE17BADF421E}" type="slidenum">
              <a:rPr lang="en-US" smtClean="0"/>
              <a:pPr/>
              <a:t>103</a:t>
            </a:fld>
            <a:endParaRPr lang="en-US"/>
          </a:p>
        </p:txBody>
      </p:sp>
    </p:spTree>
    <p:extLst>
      <p:ext uri="{BB962C8B-B14F-4D97-AF65-F5344CB8AC3E}">
        <p14:creationId xmlns:p14="http://schemas.microsoft.com/office/powerpoint/2010/main" val="36857105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22D5D4B-7A53-4F28-B8D0-C6284B5335BF}"/>
              </a:ext>
            </a:extLst>
          </p:cNvPr>
          <p:cNvSpPr txBox="1">
            <a:spLocks/>
          </p:cNvSpPr>
          <p:nvPr/>
        </p:nvSpPr>
        <p:spPr>
          <a:xfrm>
            <a:off x="457200" y="797669"/>
            <a:ext cx="8229600" cy="104086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a:t>Here is another.</a:t>
            </a:r>
          </a:p>
        </p:txBody>
      </p:sp>
      <p:sp>
        <p:nvSpPr>
          <p:cNvPr id="4" name="TextBox 3">
            <a:extLst>
              <a:ext uri="{FF2B5EF4-FFF2-40B4-BE49-F238E27FC236}">
                <a16:creationId xmlns:a16="http://schemas.microsoft.com/office/drawing/2014/main" id="{B641FA01-3996-4387-83B6-A2D47F855A83}"/>
              </a:ext>
            </a:extLst>
          </p:cNvPr>
          <p:cNvSpPr txBox="1"/>
          <p:nvPr/>
        </p:nvSpPr>
        <p:spPr>
          <a:xfrm>
            <a:off x="1181911" y="2188722"/>
            <a:ext cx="6274340" cy="2031325"/>
          </a:xfrm>
          <a:prstGeom prst="rect">
            <a:avLst/>
          </a:prstGeom>
          <a:noFill/>
        </p:spPr>
        <p:txBody>
          <a:bodyPr wrap="square" rtlCol="0">
            <a:spAutoFit/>
          </a:bodyPr>
          <a:lstStyle/>
          <a:p>
            <a:r>
              <a:rPr lang="en-US" dirty="0">
                <a:latin typeface="Lucida Console" panose="020B0609040504020204" pitchFamily="49" charset="0"/>
              </a:rPr>
              <a:t>bool </a:t>
            </a:r>
            <a:r>
              <a:rPr lang="en-US" dirty="0" err="1">
                <a:latin typeface="Lucida Console" panose="020B0609040504020204" pitchFamily="49" charset="0"/>
              </a:rPr>
              <a:t>HasDoubledLetters</a:t>
            </a:r>
            <a:r>
              <a:rPr lang="en-US" dirty="0">
                <a:latin typeface="Lucida Console" panose="020B0609040504020204" pitchFamily="49" charset="0"/>
              </a:rPr>
              <a:t>( </a:t>
            </a:r>
            <a:r>
              <a:rPr lang="en-US" dirty="0" err="1">
                <a:latin typeface="Lucida Console" panose="020B0609040504020204" pitchFamily="49" charset="0"/>
              </a:rPr>
              <a:t>const</a:t>
            </a:r>
            <a:r>
              <a:rPr lang="en-US" dirty="0">
                <a:latin typeface="Lucida Console" panose="020B0609040504020204" pitchFamily="49" charset="0"/>
              </a:rPr>
              <a:t> char *s )</a:t>
            </a:r>
          </a:p>
          <a:p>
            <a:r>
              <a:rPr lang="en-US" dirty="0">
                <a:latin typeface="Lucida Console" panose="020B0609040504020204" pitchFamily="49" charset="0"/>
              </a:rPr>
              <a:t>   {</a:t>
            </a:r>
          </a:p>
          <a:p>
            <a:r>
              <a:rPr lang="en-US" dirty="0">
                <a:latin typeface="Lucida Console" panose="020B0609040504020204" pitchFamily="49" charset="0"/>
              </a:rPr>
              <a:t>   while ( *s &amp;&amp; s[ 0 ] != s[ 1 ] )</a:t>
            </a:r>
          </a:p>
          <a:p>
            <a:r>
              <a:rPr lang="en-US" dirty="0">
                <a:latin typeface="Lucida Console" panose="020B0609040504020204" pitchFamily="49" charset="0"/>
              </a:rPr>
              <a:t>      s++;</a:t>
            </a:r>
          </a:p>
          <a:p>
            <a:r>
              <a:rPr lang="en-US" dirty="0">
                <a:latin typeface="Lucida Console" panose="020B0609040504020204" pitchFamily="49" charset="0"/>
              </a:rPr>
              <a:t>   return *s;</a:t>
            </a:r>
          </a:p>
          <a:p>
            <a:r>
              <a:rPr lang="en-US" dirty="0">
                <a:latin typeface="Lucida Console" panose="020B0609040504020204" pitchFamily="49" charset="0"/>
              </a:rPr>
              <a:t>   }</a:t>
            </a:r>
          </a:p>
          <a:p>
            <a:endParaRPr lang="en-US" dirty="0">
              <a:latin typeface="Lucida Console" panose="020B0609040504020204" pitchFamily="49" charset="0"/>
            </a:endParaRPr>
          </a:p>
        </p:txBody>
      </p:sp>
      <p:sp>
        <p:nvSpPr>
          <p:cNvPr id="5" name="Slide Number Placeholder 4">
            <a:extLst>
              <a:ext uri="{FF2B5EF4-FFF2-40B4-BE49-F238E27FC236}">
                <a16:creationId xmlns:a16="http://schemas.microsoft.com/office/drawing/2014/main" id="{B18BC82B-256A-433D-8CB5-898ECC3AEC30}"/>
              </a:ext>
            </a:extLst>
          </p:cNvPr>
          <p:cNvSpPr>
            <a:spLocks noGrp="1"/>
          </p:cNvSpPr>
          <p:nvPr>
            <p:ph type="sldNum" sz="quarter" idx="12"/>
          </p:nvPr>
        </p:nvSpPr>
        <p:spPr/>
        <p:txBody>
          <a:bodyPr/>
          <a:lstStyle/>
          <a:p>
            <a:fld id="{F8D59B09-23C8-46BA-B508-CE17BADF421E}" type="slidenum">
              <a:rPr lang="en-US" smtClean="0"/>
              <a:pPr/>
              <a:t>104</a:t>
            </a:fld>
            <a:endParaRPr lang="en-US"/>
          </a:p>
        </p:txBody>
      </p:sp>
    </p:spTree>
    <p:extLst>
      <p:ext uri="{BB962C8B-B14F-4D97-AF65-F5344CB8AC3E}">
        <p14:creationId xmlns:p14="http://schemas.microsoft.com/office/powerpoint/2010/main" val="191740820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26CCE16-38D3-449A-8432-6F0FE2A422D3}"/>
              </a:ext>
            </a:extLst>
          </p:cNvPr>
          <p:cNvSpPr txBox="1"/>
          <p:nvPr/>
        </p:nvSpPr>
        <p:spPr>
          <a:xfrm>
            <a:off x="1240277" y="1215959"/>
            <a:ext cx="8054502" cy="3139321"/>
          </a:xfrm>
          <a:prstGeom prst="rect">
            <a:avLst/>
          </a:prstGeom>
          <a:noFill/>
        </p:spPr>
        <p:txBody>
          <a:bodyPr wrap="square" rtlCol="0">
            <a:spAutoFit/>
          </a:bodyPr>
          <a:lstStyle/>
          <a:p>
            <a:r>
              <a:rPr lang="en-US" dirty="0">
                <a:latin typeface="Lucida Console" panose="020B0609040504020204" pitchFamily="49" charset="0"/>
              </a:rPr>
              <a:t>bool </a:t>
            </a:r>
            <a:r>
              <a:rPr lang="en-US" dirty="0" err="1">
                <a:latin typeface="Lucida Console" panose="020B0609040504020204" pitchFamily="49" charset="0"/>
              </a:rPr>
              <a:t>has_doubled_letters</a:t>
            </a:r>
            <a:r>
              <a:rPr lang="en-US" dirty="0">
                <a:latin typeface="Lucida Console" panose="020B0609040504020204" pitchFamily="49" charset="0"/>
              </a:rPr>
              <a:t>(</a:t>
            </a:r>
            <a:r>
              <a:rPr lang="en-US" dirty="0" err="1">
                <a:latin typeface="Lucida Console" panose="020B0609040504020204" pitchFamily="49" charset="0"/>
              </a:rPr>
              <a:t>const</a:t>
            </a:r>
            <a:r>
              <a:rPr lang="en-US" dirty="0">
                <a:latin typeface="Lucida Console" panose="020B0609040504020204" pitchFamily="49" charset="0"/>
              </a:rPr>
              <a:t> char *</a:t>
            </a:r>
            <a:r>
              <a:rPr lang="en-US" dirty="0" err="1">
                <a:latin typeface="Lucida Console" panose="020B0609040504020204" pitchFamily="49" charset="0"/>
              </a:rPr>
              <a:t>str</a:t>
            </a:r>
            <a:r>
              <a:rPr lang="en-US" dirty="0">
                <a:latin typeface="Lucida Console" panose="020B0609040504020204" pitchFamily="49" charset="0"/>
              </a:rPr>
              <a:t>) {</a:t>
            </a:r>
          </a:p>
          <a:p>
            <a:r>
              <a:rPr lang="en-US" dirty="0">
                <a:latin typeface="Lucida Console" panose="020B0609040504020204" pitchFamily="49" charset="0"/>
              </a:rPr>
              <a:t>    </a:t>
            </a:r>
            <a:r>
              <a:rPr lang="en-US" dirty="0" err="1">
                <a:latin typeface="Lucida Console" panose="020B0609040504020204" pitchFamily="49" charset="0"/>
              </a:rPr>
              <a:t>const</a:t>
            </a:r>
            <a:r>
              <a:rPr lang="en-US" dirty="0">
                <a:latin typeface="Lucida Console" panose="020B0609040504020204" pitchFamily="49" charset="0"/>
              </a:rPr>
              <a:t> char *</a:t>
            </a:r>
            <a:r>
              <a:rPr lang="en-US" dirty="0" err="1">
                <a:latin typeface="Lucida Console" panose="020B0609040504020204" pitchFamily="49" charset="0"/>
              </a:rPr>
              <a:t>ptr</a:t>
            </a:r>
            <a:r>
              <a:rPr lang="en-US" dirty="0">
                <a:latin typeface="Lucida Console" panose="020B0609040504020204" pitchFamily="49" charset="0"/>
              </a:rPr>
              <a:t> = </a:t>
            </a:r>
            <a:r>
              <a:rPr lang="en-US" dirty="0" err="1">
                <a:latin typeface="Lucida Console" panose="020B0609040504020204" pitchFamily="49" charset="0"/>
              </a:rPr>
              <a:t>str</a:t>
            </a:r>
            <a:r>
              <a:rPr lang="en-US" dirty="0">
                <a:latin typeface="Lucida Console" panose="020B0609040504020204" pitchFamily="49" charset="0"/>
              </a:rPr>
              <a:t> + 1;</a:t>
            </a:r>
          </a:p>
          <a:p>
            <a:r>
              <a:rPr lang="en-US" dirty="0">
                <a:latin typeface="Lucida Console" panose="020B0609040504020204" pitchFamily="49" charset="0"/>
              </a:rPr>
              <a:t>    while (*</a:t>
            </a:r>
            <a:r>
              <a:rPr lang="en-US" dirty="0" err="1">
                <a:latin typeface="Lucida Console" panose="020B0609040504020204" pitchFamily="49" charset="0"/>
              </a:rPr>
              <a:t>str</a:t>
            </a:r>
            <a:r>
              <a:rPr lang="en-US" dirty="0">
                <a:latin typeface="Lucida Console" panose="020B0609040504020204" pitchFamily="49" charset="0"/>
              </a:rPr>
              <a:t> != '\0' &amp;&amp; *</a:t>
            </a:r>
            <a:r>
              <a:rPr lang="en-US" dirty="0" err="1">
                <a:latin typeface="Lucida Console" panose="020B0609040504020204" pitchFamily="49" charset="0"/>
              </a:rPr>
              <a:t>ptr</a:t>
            </a:r>
            <a:r>
              <a:rPr lang="en-US" dirty="0">
                <a:latin typeface="Lucida Console" panose="020B0609040504020204" pitchFamily="49" charset="0"/>
              </a:rPr>
              <a:t> != '\0') {</a:t>
            </a:r>
          </a:p>
          <a:p>
            <a:r>
              <a:rPr lang="en-US" dirty="0">
                <a:latin typeface="Lucida Console" panose="020B0609040504020204" pitchFamily="49" charset="0"/>
              </a:rPr>
              <a:t>        if (*</a:t>
            </a:r>
            <a:r>
              <a:rPr lang="en-US" dirty="0" err="1">
                <a:latin typeface="Lucida Console" panose="020B0609040504020204" pitchFamily="49" charset="0"/>
              </a:rPr>
              <a:t>str</a:t>
            </a:r>
            <a:r>
              <a:rPr lang="en-US" dirty="0">
                <a:latin typeface="Lucida Console" panose="020B0609040504020204" pitchFamily="49" charset="0"/>
              </a:rPr>
              <a:t> == *</a:t>
            </a:r>
            <a:r>
              <a:rPr lang="en-US" dirty="0" err="1">
                <a:latin typeface="Lucida Console" panose="020B0609040504020204" pitchFamily="49" charset="0"/>
              </a:rPr>
              <a:t>ptr</a:t>
            </a:r>
            <a:r>
              <a:rPr lang="en-US" dirty="0">
                <a:latin typeface="Lucida Console" panose="020B0609040504020204" pitchFamily="49" charset="0"/>
              </a:rPr>
              <a:t>) {</a:t>
            </a:r>
          </a:p>
          <a:p>
            <a:r>
              <a:rPr lang="en-US" dirty="0">
                <a:latin typeface="Lucida Console" panose="020B0609040504020204" pitchFamily="49" charset="0"/>
              </a:rPr>
              <a:t>            return true;</a:t>
            </a:r>
          </a:p>
          <a:p>
            <a:r>
              <a:rPr lang="en-US" dirty="0">
                <a:latin typeface="Lucida Console" panose="020B0609040504020204" pitchFamily="49" charset="0"/>
              </a:rPr>
              <a:t>        }</a:t>
            </a:r>
          </a:p>
          <a:p>
            <a:r>
              <a:rPr lang="en-US" dirty="0">
                <a:latin typeface="Lucida Console" panose="020B0609040504020204" pitchFamily="49" charset="0"/>
              </a:rPr>
              <a:t>        ++</a:t>
            </a:r>
            <a:r>
              <a:rPr lang="en-US" dirty="0" err="1">
                <a:latin typeface="Lucida Console" panose="020B0609040504020204" pitchFamily="49" charset="0"/>
              </a:rPr>
              <a:t>str</a:t>
            </a:r>
            <a:r>
              <a:rPr lang="en-US" dirty="0">
                <a:latin typeface="Lucida Console" panose="020B0609040504020204" pitchFamily="49" charset="0"/>
              </a:rPr>
              <a:t>, ++</a:t>
            </a:r>
            <a:r>
              <a:rPr lang="en-US" dirty="0" err="1">
                <a:latin typeface="Lucida Console" panose="020B0609040504020204" pitchFamily="49" charset="0"/>
              </a:rPr>
              <a:t>ptr</a:t>
            </a:r>
            <a:r>
              <a:rPr lang="en-US" dirty="0">
                <a:latin typeface="Lucida Console" panose="020B0609040504020204" pitchFamily="49" charset="0"/>
              </a:rPr>
              <a:t>;</a:t>
            </a:r>
          </a:p>
          <a:p>
            <a:r>
              <a:rPr lang="en-US" dirty="0">
                <a:latin typeface="Lucida Console" panose="020B0609040504020204" pitchFamily="49" charset="0"/>
              </a:rPr>
              <a:t>    }</a:t>
            </a:r>
          </a:p>
          <a:p>
            <a:r>
              <a:rPr lang="en-US" dirty="0">
                <a:latin typeface="Lucida Console" panose="020B0609040504020204" pitchFamily="49" charset="0"/>
              </a:rPr>
              <a:t>    return false;</a:t>
            </a:r>
          </a:p>
          <a:p>
            <a:r>
              <a:rPr lang="en-US" dirty="0">
                <a:latin typeface="Lucida Console" panose="020B0609040504020204" pitchFamily="49" charset="0"/>
              </a:rPr>
              <a:t>}</a:t>
            </a:r>
          </a:p>
          <a:p>
            <a:endParaRPr lang="en-US" dirty="0">
              <a:latin typeface="Lucida Console" panose="020B0609040504020204" pitchFamily="49" charset="0"/>
            </a:endParaRPr>
          </a:p>
        </p:txBody>
      </p:sp>
      <p:sp>
        <p:nvSpPr>
          <p:cNvPr id="5" name="TextBox 4">
            <a:extLst>
              <a:ext uri="{FF2B5EF4-FFF2-40B4-BE49-F238E27FC236}">
                <a16:creationId xmlns:a16="http://schemas.microsoft.com/office/drawing/2014/main" id="{B497CF80-6EAA-43E6-8BF5-3E15F47F55EB}"/>
              </a:ext>
            </a:extLst>
          </p:cNvPr>
          <p:cNvSpPr txBox="1"/>
          <p:nvPr/>
        </p:nvSpPr>
        <p:spPr>
          <a:xfrm>
            <a:off x="1240277" y="4357034"/>
            <a:ext cx="6274340" cy="2031325"/>
          </a:xfrm>
          <a:prstGeom prst="rect">
            <a:avLst/>
          </a:prstGeom>
          <a:noFill/>
        </p:spPr>
        <p:txBody>
          <a:bodyPr wrap="square" rtlCol="0">
            <a:spAutoFit/>
          </a:bodyPr>
          <a:lstStyle/>
          <a:p>
            <a:r>
              <a:rPr lang="en-US" dirty="0">
                <a:latin typeface="Lucida Console" panose="020B0609040504020204" pitchFamily="49" charset="0"/>
              </a:rPr>
              <a:t>bool </a:t>
            </a:r>
            <a:r>
              <a:rPr lang="en-US" dirty="0" err="1">
                <a:latin typeface="Lucida Console" panose="020B0609040504020204" pitchFamily="49" charset="0"/>
              </a:rPr>
              <a:t>HasDoubledLetters</a:t>
            </a:r>
            <a:r>
              <a:rPr lang="en-US" dirty="0">
                <a:latin typeface="Lucida Console" panose="020B0609040504020204" pitchFamily="49" charset="0"/>
              </a:rPr>
              <a:t>( </a:t>
            </a:r>
            <a:r>
              <a:rPr lang="en-US" dirty="0" err="1">
                <a:latin typeface="Lucida Console" panose="020B0609040504020204" pitchFamily="49" charset="0"/>
              </a:rPr>
              <a:t>const</a:t>
            </a:r>
            <a:r>
              <a:rPr lang="en-US" dirty="0">
                <a:latin typeface="Lucida Console" panose="020B0609040504020204" pitchFamily="49" charset="0"/>
              </a:rPr>
              <a:t> char *s )</a:t>
            </a:r>
          </a:p>
          <a:p>
            <a:r>
              <a:rPr lang="en-US" dirty="0">
                <a:latin typeface="Lucida Console" panose="020B0609040504020204" pitchFamily="49" charset="0"/>
              </a:rPr>
              <a:t>   {</a:t>
            </a:r>
          </a:p>
          <a:p>
            <a:r>
              <a:rPr lang="en-US" dirty="0">
                <a:latin typeface="Lucida Console" panose="020B0609040504020204" pitchFamily="49" charset="0"/>
              </a:rPr>
              <a:t>   while ( *s &amp;&amp; s[ 0 ] != s[ 1 ] )</a:t>
            </a:r>
          </a:p>
          <a:p>
            <a:r>
              <a:rPr lang="en-US" dirty="0">
                <a:latin typeface="Lucida Console" panose="020B0609040504020204" pitchFamily="49" charset="0"/>
              </a:rPr>
              <a:t>      s++;</a:t>
            </a:r>
          </a:p>
          <a:p>
            <a:r>
              <a:rPr lang="en-US" dirty="0">
                <a:latin typeface="Lucida Console" panose="020B0609040504020204" pitchFamily="49" charset="0"/>
              </a:rPr>
              <a:t>   return *s;</a:t>
            </a:r>
          </a:p>
          <a:p>
            <a:r>
              <a:rPr lang="en-US" dirty="0">
                <a:latin typeface="Lucida Console" panose="020B0609040504020204" pitchFamily="49" charset="0"/>
              </a:rPr>
              <a:t>   }</a:t>
            </a:r>
          </a:p>
          <a:p>
            <a:endParaRPr lang="en-US" dirty="0">
              <a:latin typeface="Lucida Console" panose="020B0609040504020204" pitchFamily="49" charset="0"/>
            </a:endParaRPr>
          </a:p>
        </p:txBody>
      </p:sp>
      <p:sp>
        <p:nvSpPr>
          <p:cNvPr id="6" name="Content Placeholder 2">
            <a:extLst>
              <a:ext uri="{FF2B5EF4-FFF2-40B4-BE49-F238E27FC236}">
                <a16:creationId xmlns:a16="http://schemas.microsoft.com/office/drawing/2014/main" id="{6A32B41E-E58A-474A-8342-E8B4782CE386}"/>
              </a:ext>
            </a:extLst>
          </p:cNvPr>
          <p:cNvSpPr txBox="1">
            <a:spLocks/>
          </p:cNvSpPr>
          <p:nvPr/>
        </p:nvSpPr>
        <p:spPr>
          <a:xfrm>
            <a:off x="457200" y="175099"/>
            <a:ext cx="8229600" cy="104086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a:t>Can we say if we like one better than another?</a:t>
            </a:r>
          </a:p>
        </p:txBody>
      </p:sp>
      <p:sp>
        <p:nvSpPr>
          <p:cNvPr id="3" name="Slide Number Placeholder 2">
            <a:extLst>
              <a:ext uri="{FF2B5EF4-FFF2-40B4-BE49-F238E27FC236}">
                <a16:creationId xmlns:a16="http://schemas.microsoft.com/office/drawing/2014/main" id="{5357E3BB-4DAC-4519-99E7-CC6BA077CDAE}"/>
              </a:ext>
            </a:extLst>
          </p:cNvPr>
          <p:cNvSpPr>
            <a:spLocks noGrp="1"/>
          </p:cNvSpPr>
          <p:nvPr>
            <p:ph type="sldNum" sz="quarter" idx="12"/>
          </p:nvPr>
        </p:nvSpPr>
        <p:spPr/>
        <p:txBody>
          <a:bodyPr/>
          <a:lstStyle/>
          <a:p>
            <a:fld id="{F8D59B09-23C8-46BA-B508-CE17BADF421E}" type="slidenum">
              <a:rPr lang="en-US" smtClean="0"/>
              <a:pPr/>
              <a:t>105</a:t>
            </a:fld>
            <a:endParaRPr lang="en-US"/>
          </a:p>
        </p:txBody>
      </p:sp>
    </p:spTree>
    <p:extLst>
      <p:ext uri="{BB962C8B-B14F-4D97-AF65-F5344CB8AC3E}">
        <p14:creationId xmlns:p14="http://schemas.microsoft.com/office/powerpoint/2010/main" val="6013491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62602-3C9F-9D5C-B89C-F4FEBB5897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20C122-5367-E409-4EEA-ABF7FE78FCF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794F97A2-4528-2326-A9BB-F4B5CF13913C}"/>
              </a:ext>
            </a:extLst>
          </p:cNvPr>
          <p:cNvSpPr>
            <a:spLocks noGrp="1"/>
          </p:cNvSpPr>
          <p:nvPr>
            <p:ph idx="1"/>
          </p:nvPr>
        </p:nvSpPr>
        <p:spPr/>
        <p:txBody>
          <a:bodyPr>
            <a:normAutofit lnSpcReduction="10000"/>
          </a:bodyPr>
          <a:lstStyle/>
          <a:p>
            <a:pPr marL="457200" indent="-457200">
              <a:buAutoNum type="arabicPeriod"/>
            </a:pPr>
            <a:r>
              <a:rPr lang="en-US" dirty="0">
                <a:solidFill>
                  <a:schemeClr val="bg1">
                    <a:lumMod val="65000"/>
                  </a:schemeClr>
                </a:solidFill>
              </a:rPr>
              <a:t>Course staff</a:t>
            </a:r>
          </a:p>
          <a:p>
            <a:pPr marL="457200" indent="-457200">
              <a:buAutoNum type="arabicPeriod"/>
            </a:pPr>
            <a:r>
              <a:rPr lang="en-US" dirty="0">
                <a:solidFill>
                  <a:schemeClr val="bg1">
                    <a:lumMod val="65000"/>
                  </a:schemeClr>
                </a:solidFill>
              </a:rPr>
              <a:t>Course organization</a:t>
            </a:r>
          </a:p>
          <a:p>
            <a:pPr marL="457200" indent="-457200">
              <a:buAutoNum type="arabicPeriod"/>
            </a:pPr>
            <a:r>
              <a:rPr lang="en-US" dirty="0">
                <a:solidFill>
                  <a:schemeClr val="bg1">
                    <a:lumMod val="65000"/>
                  </a:schemeClr>
                </a:solidFill>
              </a:rPr>
              <a:t>Learning objectives</a:t>
            </a:r>
          </a:p>
          <a:p>
            <a:pPr marL="457200" indent="-457200">
              <a:buAutoNum type="arabicPeriod"/>
            </a:pPr>
            <a:r>
              <a:rPr lang="en-US" dirty="0">
                <a:solidFill>
                  <a:schemeClr val="bg1">
                    <a:lumMod val="65000"/>
                  </a:schemeClr>
                </a:solidFill>
              </a:rPr>
              <a:t>System design</a:t>
            </a:r>
          </a:p>
          <a:p>
            <a:pPr marL="457200" indent="-457200">
              <a:buAutoNum type="arabicPeriod"/>
            </a:pPr>
            <a:r>
              <a:rPr lang="en-US" dirty="0">
                <a:solidFill>
                  <a:schemeClr val="bg1">
                    <a:lumMod val="65000"/>
                  </a:schemeClr>
                </a:solidFill>
              </a:rPr>
              <a:t>The project</a:t>
            </a:r>
          </a:p>
          <a:p>
            <a:pPr marL="457200" indent="-457200">
              <a:buAutoNum type="arabicPeriod"/>
            </a:pPr>
            <a:r>
              <a:rPr lang="en-US" dirty="0">
                <a:solidFill>
                  <a:schemeClr val="bg1">
                    <a:lumMod val="65000"/>
                  </a:schemeClr>
                </a:solidFill>
              </a:rPr>
              <a:t>Basic parts of a search engine</a:t>
            </a:r>
          </a:p>
          <a:p>
            <a:pPr marL="457200" indent="-457200">
              <a:buAutoNum type="arabicPeriod"/>
            </a:pPr>
            <a:r>
              <a:rPr lang="en-US" dirty="0">
                <a:solidFill>
                  <a:schemeClr val="bg1">
                    <a:lumMod val="65000"/>
                  </a:schemeClr>
                </a:solidFill>
              </a:rPr>
              <a:t>Planning your engine</a:t>
            </a:r>
          </a:p>
          <a:p>
            <a:pPr marL="457200" indent="-457200">
              <a:buAutoNum type="arabicPeriod"/>
            </a:pPr>
            <a:r>
              <a:rPr lang="en-US" dirty="0">
                <a:solidFill>
                  <a:schemeClr val="bg1">
                    <a:lumMod val="65000"/>
                  </a:schemeClr>
                </a:solidFill>
              </a:rPr>
              <a:t>Teamwork</a:t>
            </a:r>
          </a:p>
          <a:p>
            <a:pPr marL="457200" indent="-457200">
              <a:buAutoNum type="arabicPeriod"/>
            </a:pPr>
            <a:r>
              <a:rPr lang="en-US" dirty="0">
                <a:solidFill>
                  <a:schemeClr val="bg1">
                    <a:lumMod val="65000"/>
                  </a:schemeClr>
                </a:solidFill>
              </a:rPr>
              <a:t>The world around us</a:t>
            </a:r>
          </a:p>
          <a:p>
            <a:pPr marL="457200" indent="-457200">
              <a:buAutoNum type="arabicPeriod"/>
            </a:pPr>
            <a:r>
              <a:rPr lang="en-US" dirty="0">
                <a:solidFill>
                  <a:schemeClr val="bg1">
                    <a:lumMod val="65000"/>
                  </a:schemeClr>
                </a:solidFill>
              </a:rPr>
              <a:t>Beautiful software</a:t>
            </a:r>
          </a:p>
          <a:p>
            <a:pPr marL="457200" indent="-457200">
              <a:buAutoNum type="arabicPeriod"/>
            </a:pPr>
            <a:r>
              <a:rPr lang="en-US" dirty="0">
                <a:solidFill>
                  <a:srgbClr val="C00000"/>
                </a:solidFill>
              </a:rPr>
              <a:t>Problem solving</a:t>
            </a:r>
          </a:p>
          <a:p>
            <a:pPr marL="457200" indent="-457200">
              <a:buAutoNum type="arabicPeriod"/>
            </a:pPr>
            <a:endParaRPr lang="en-US" dirty="0"/>
          </a:p>
          <a:p>
            <a:pPr marL="457200" indent="-457200">
              <a:buAutoNum type="arabicPeriod"/>
            </a:pPr>
            <a:endParaRPr lang="en-US" dirty="0"/>
          </a:p>
          <a:p>
            <a:pPr marL="457200" indent="-457200">
              <a:buAutoNum type="arabicPeriod"/>
            </a:pPr>
            <a:endParaRPr lang="en-US" dirty="0"/>
          </a:p>
        </p:txBody>
      </p:sp>
      <p:sp>
        <p:nvSpPr>
          <p:cNvPr id="4" name="Slide Number Placeholder 3">
            <a:extLst>
              <a:ext uri="{FF2B5EF4-FFF2-40B4-BE49-F238E27FC236}">
                <a16:creationId xmlns:a16="http://schemas.microsoft.com/office/drawing/2014/main" id="{213C9109-3958-C91B-FA18-4E2B00DA0808}"/>
              </a:ext>
            </a:extLst>
          </p:cNvPr>
          <p:cNvSpPr>
            <a:spLocks noGrp="1"/>
          </p:cNvSpPr>
          <p:nvPr>
            <p:ph type="sldNum" sz="quarter" idx="12"/>
          </p:nvPr>
        </p:nvSpPr>
        <p:spPr/>
        <p:txBody>
          <a:bodyPr/>
          <a:lstStyle/>
          <a:p>
            <a:fld id="{F8D59B09-23C8-46BA-B508-CE17BADF421E}" type="slidenum">
              <a:rPr lang="en-US" smtClean="0"/>
              <a:pPr/>
              <a:t>106</a:t>
            </a:fld>
            <a:endParaRPr lang="en-US"/>
          </a:p>
        </p:txBody>
      </p:sp>
    </p:spTree>
    <p:extLst>
      <p:ext uri="{BB962C8B-B14F-4D97-AF65-F5344CB8AC3E}">
        <p14:creationId xmlns:p14="http://schemas.microsoft.com/office/powerpoint/2010/main" val="38108515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66048B-5F35-4E63-86B0-23D8E7093E9D}"/>
              </a:ext>
            </a:extLst>
          </p:cNvPr>
          <p:cNvSpPr>
            <a:spLocks noGrp="1"/>
          </p:cNvSpPr>
          <p:nvPr>
            <p:ph sz="quarter" idx="1"/>
          </p:nvPr>
        </p:nvSpPr>
        <p:spPr/>
        <p:txBody>
          <a:bodyPr>
            <a:normAutofit/>
          </a:bodyPr>
          <a:lstStyle/>
          <a:p>
            <a:pPr marL="0" indent="0">
              <a:spcBef>
                <a:spcPts val="1200"/>
              </a:spcBef>
              <a:buNone/>
            </a:pPr>
            <a:r>
              <a:rPr lang="en-US" sz="2800" dirty="0"/>
              <a:t>A lot of problem-solving is coming up with ideas of how to do something.</a:t>
            </a:r>
          </a:p>
        </p:txBody>
      </p:sp>
      <p:sp>
        <p:nvSpPr>
          <p:cNvPr id="2" name="Slide Number Placeholder 1">
            <a:extLst>
              <a:ext uri="{FF2B5EF4-FFF2-40B4-BE49-F238E27FC236}">
                <a16:creationId xmlns:a16="http://schemas.microsoft.com/office/drawing/2014/main" id="{E04CB108-4656-4601-ADB7-8736C13EC9EC}"/>
              </a:ext>
            </a:extLst>
          </p:cNvPr>
          <p:cNvSpPr>
            <a:spLocks noGrp="1"/>
          </p:cNvSpPr>
          <p:nvPr>
            <p:ph type="sldNum" sz="quarter" idx="12"/>
          </p:nvPr>
        </p:nvSpPr>
        <p:spPr/>
        <p:txBody>
          <a:bodyPr/>
          <a:lstStyle/>
          <a:p>
            <a:fld id="{F8D59B09-23C8-46BA-B508-CE17BADF421E}" type="slidenum">
              <a:rPr lang="en-US" smtClean="0"/>
              <a:pPr/>
              <a:t>107</a:t>
            </a:fld>
            <a:endParaRPr lang="en-US"/>
          </a:p>
        </p:txBody>
      </p:sp>
    </p:spTree>
    <p:extLst>
      <p:ext uri="{BB962C8B-B14F-4D97-AF65-F5344CB8AC3E}">
        <p14:creationId xmlns:p14="http://schemas.microsoft.com/office/powerpoint/2010/main" val="245864469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66048B-5F35-4E63-86B0-23D8E7093E9D}"/>
              </a:ext>
            </a:extLst>
          </p:cNvPr>
          <p:cNvSpPr>
            <a:spLocks noGrp="1"/>
          </p:cNvSpPr>
          <p:nvPr>
            <p:ph sz="quarter" idx="1"/>
          </p:nvPr>
        </p:nvSpPr>
        <p:spPr/>
        <p:txBody>
          <a:bodyPr>
            <a:normAutofit/>
          </a:bodyPr>
          <a:lstStyle/>
          <a:p>
            <a:pPr marL="0" indent="0">
              <a:spcBef>
                <a:spcPts val="1200"/>
              </a:spcBef>
              <a:buNone/>
            </a:pPr>
            <a:r>
              <a:rPr lang="en-US" sz="2800" dirty="0"/>
              <a:t>A lot of problem-solving is coming up with ideas of how to do something.</a:t>
            </a:r>
          </a:p>
          <a:p>
            <a:pPr marL="0" indent="0">
              <a:spcBef>
                <a:spcPts val="1200"/>
              </a:spcBef>
              <a:buNone/>
            </a:pPr>
            <a:r>
              <a:rPr lang="en-US" sz="2800" dirty="0"/>
              <a:t>For example, a lot of debugging is coming up with ideas of how you got it wrong and how you’ll find your mistake.</a:t>
            </a:r>
          </a:p>
        </p:txBody>
      </p:sp>
      <p:sp>
        <p:nvSpPr>
          <p:cNvPr id="2" name="Slide Number Placeholder 1">
            <a:extLst>
              <a:ext uri="{FF2B5EF4-FFF2-40B4-BE49-F238E27FC236}">
                <a16:creationId xmlns:a16="http://schemas.microsoft.com/office/drawing/2014/main" id="{1D4B347D-296A-451B-A1F5-63AD14C39840}"/>
              </a:ext>
            </a:extLst>
          </p:cNvPr>
          <p:cNvSpPr>
            <a:spLocks noGrp="1"/>
          </p:cNvSpPr>
          <p:nvPr>
            <p:ph type="sldNum" sz="quarter" idx="12"/>
          </p:nvPr>
        </p:nvSpPr>
        <p:spPr/>
        <p:txBody>
          <a:bodyPr/>
          <a:lstStyle/>
          <a:p>
            <a:fld id="{F8D59B09-23C8-46BA-B508-CE17BADF421E}" type="slidenum">
              <a:rPr lang="en-US" smtClean="0"/>
              <a:pPr/>
              <a:t>108</a:t>
            </a:fld>
            <a:endParaRPr lang="en-US"/>
          </a:p>
        </p:txBody>
      </p:sp>
    </p:spTree>
    <p:extLst>
      <p:ext uri="{BB962C8B-B14F-4D97-AF65-F5344CB8AC3E}">
        <p14:creationId xmlns:p14="http://schemas.microsoft.com/office/powerpoint/2010/main" val="22958668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66048B-5F35-4E63-86B0-23D8E7093E9D}"/>
              </a:ext>
            </a:extLst>
          </p:cNvPr>
          <p:cNvSpPr>
            <a:spLocks noGrp="1"/>
          </p:cNvSpPr>
          <p:nvPr>
            <p:ph sz="quarter" idx="1"/>
          </p:nvPr>
        </p:nvSpPr>
        <p:spPr/>
        <p:txBody>
          <a:bodyPr>
            <a:normAutofit/>
          </a:bodyPr>
          <a:lstStyle/>
          <a:p>
            <a:pPr marL="0" indent="0">
              <a:spcBef>
                <a:spcPts val="1200"/>
              </a:spcBef>
              <a:buNone/>
            </a:pPr>
            <a:r>
              <a:rPr lang="en-US" sz="2800" dirty="0"/>
              <a:t>The number 1 problem many people make is stopping with their first idea.</a:t>
            </a:r>
          </a:p>
          <a:p>
            <a:pPr marL="0" indent="0">
              <a:spcBef>
                <a:spcPts val="1200"/>
              </a:spcBef>
              <a:buNone/>
            </a:pPr>
            <a:r>
              <a:rPr lang="en-US" sz="2800" dirty="0"/>
              <a:t>They refuse to ask what’s wrong with it and how it could be made better or if a different idea would be even better.</a:t>
            </a:r>
          </a:p>
        </p:txBody>
      </p:sp>
      <p:sp>
        <p:nvSpPr>
          <p:cNvPr id="2" name="Slide Number Placeholder 1">
            <a:extLst>
              <a:ext uri="{FF2B5EF4-FFF2-40B4-BE49-F238E27FC236}">
                <a16:creationId xmlns:a16="http://schemas.microsoft.com/office/drawing/2014/main" id="{E04CB108-4656-4601-ADB7-8736C13EC9EC}"/>
              </a:ext>
            </a:extLst>
          </p:cNvPr>
          <p:cNvSpPr>
            <a:spLocks noGrp="1"/>
          </p:cNvSpPr>
          <p:nvPr>
            <p:ph type="sldNum" sz="quarter" idx="12"/>
          </p:nvPr>
        </p:nvSpPr>
        <p:spPr/>
        <p:txBody>
          <a:bodyPr/>
          <a:lstStyle/>
          <a:p>
            <a:fld id="{F8D59B09-23C8-46BA-B508-CE17BADF421E}" type="slidenum">
              <a:rPr lang="en-US" smtClean="0"/>
              <a:pPr/>
              <a:t>109</a:t>
            </a:fld>
            <a:endParaRPr lang="en-US"/>
          </a:p>
        </p:txBody>
      </p:sp>
    </p:spTree>
    <p:extLst>
      <p:ext uri="{BB962C8B-B14F-4D97-AF65-F5344CB8AC3E}">
        <p14:creationId xmlns:p14="http://schemas.microsoft.com/office/powerpoint/2010/main" val="21334778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BDDCC49-15E8-4A25-BAF2-506883B7D4F7}"/>
              </a:ext>
            </a:extLst>
          </p:cNvPr>
          <p:cNvSpPr>
            <a:spLocks noGrp="1"/>
          </p:cNvSpPr>
          <p:nvPr>
            <p:ph idx="1"/>
          </p:nvPr>
        </p:nvSpPr>
        <p:spPr>
          <a:xfrm>
            <a:off x="4648200" y="952500"/>
            <a:ext cx="4114800" cy="3238500"/>
          </a:xfrm>
        </p:spPr>
        <p:txBody>
          <a:bodyPr>
            <a:normAutofit/>
          </a:bodyPr>
          <a:lstStyle/>
          <a:p>
            <a:pPr marL="0" indent="0">
              <a:buNone/>
            </a:pPr>
            <a:r>
              <a:rPr lang="en-US" sz="2800" dirty="0"/>
              <a:t>Who is this?</a:t>
            </a:r>
          </a:p>
        </p:txBody>
      </p:sp>
      <p:pic>
        <p:nvPicPr>
          <p:cNvPr id="9220" name="Picture 4" descr="http://www.villages-news.com/wp-content/uploads/2015/08/Linus-Pauling.jpg">
            <a:extLst>
              <a:ext uri="{FF2B5EF4-FFF2-40B4-BE49-F238E27FC236}">
                <a16:creationId xmlns:a16="http://schemas.microsoft.com/office/drawing/2014/main" id="{F98043B5-CD87-4ADE-898F-8ECE133C45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952500"/>
            <a:ext cx="3311490" cy="44958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AFE5E99E-8542-41AD-B213-6F2E8E26E7E8}"/>
              </a:ext>
            </a:extLst>
          </p:cNvPr>
          <p:cNvSpPr>
            <a:spLocks noGrp="1"/>
          </p:cNvSpPr>
          <p:nvPr>
            <p:ph type="sldNum" sz="quarter" idx="12"/>
          </p:nvPr>
        </p:nvSpPr>
        <p:spPr/>
        <p:txBody>
          <a:bodyPr/>
          <a:lstStyle/>
          <a:p>
            <a:fld id="{F8D59B09-23C8-46BA-B508-CE17BADF421E}" type="slidenum">
              <a:rPr lang="en-US" smtClean="0"/>
              <a:pPr/>
              <a:t>110</a:t>
            </a:fld>
            <a:endParaRPr lang="en-US"/>
          </a:p>
        </p:txBody>
      </p:sp>
    </p:spTree>
    <p:extLst>
      <p:ext uri="{BB962C8B-B14F-4D97-AF65-F5344CB8AC3E}">
        <p14:creationId xmlns:p14="http://schemas.microsoft.com/office/powerpoint/2010/main" val="217347647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BDDCC49-15E8-4A25-BAF2-506883B7D4F7}"/>
              </a:ext>
            </a:extLst>
          </p:cNvPr>
          <p:cNvSpPr>
            <a:spLocks noGrp="1"/>
          </p:cNvSpPr>
          <p:nvPr>
            <p:ph idx="1"/>
          </p:nvPr>
        </p:nvSpPr>
        <p:spPr>
          <a:xfrm>
            <a:off x="4648200" y="952500"/>
            <a:ext cx="4114800" cy="3238500"/>
          </a:xfrm>
        </p:spPr>
        <p:txBody>
          <a:bodyPr>
            <a:normAutofit/>
          </a:bodyPr>
          <a:lstStyle/>
          <a:p>
            <a:pPr marL="0" indent="0">
              <a:spcBef>
                <a:spcPts val="1600"/>
              </a:spcBef>
              <a:buNone/>
            </a:pPr>
            <a:r>
              <a:rPr lang="en-US" sz="2800" dirty="0"/>
              <a:t>Linus Pauling (1901-1994)</a:t>
            </a:r>
          </a:p>
          <a:p>
            <a:pPr marL="0" indent="0">
              <a:spcBef>
                <a:spcPts val="1600"/>
              </a:spcBef>
              <a:buNone/>
            </a:pPr>
            <a:r>
              <a:rPr lang="en-US" dirty="0"/>
              <a:t>American chemist, biochemist, peace activist.</a:t>
            </a:r>
          </a:p>
          <a:p>
            <a:pPr marL="0" indent="0">
              <a:spcBef>
                <a:spcPts val="1600"/>
              </a:spcBef>
              <a:buNone/>
            </a:pPr>
            <a:r>
              <a:rPr lang="en-US" dirty="0"/>
              <a:t>Nobel Prizes in Chemistry and Peace.</a:t>
            </a:r>
          </a:p>
        </p:txBody>
      </p:sp>
      <p:pic>
        <p:nvPicPr>
          <p:cNvPr id="9220" name="Picture 4" descr="http://www.villages-news.com/wp-content/uploads/2015/08/Linus-Pauling.jpg">
            <a:extLst>
              <a:ext uri="{FF2B5EF4-FFF2-40B4-BE49-F238E27FC236}">
                <a16:creationId xmlns:a16="http://schemas.microsoft.com/office/drawing/2014/main" id="{F98043B5-CD87-4ADE-898F-8ECE133C45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952500"/>
            <a:ext cx="3311490" cy="4495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10E4911-2D56-40BE-A37F-AC5E7C4A0CB9}"/>
              </a:ext>
            </a:extLst>
          </p:cNvPr>
          <p:cNvSpPr txBox="1"/>
          <p:nvPr/>
        </p:nvSpPr>
        <p:spPr>
          <a:xfrm>
            <a:off x="1447800" y="6019800"/>
            <a:ext cx="6124369" cy="307777"/>
          </a:xfrm>
          <a:prstGeom prst="rect">
            <a:avLst/>
          </a:prstGeom>
          <a:noFill/>
        </p:spPr>
        <p:txBody>
          <a:bodyPr wrap="none" rtlCol="0">
            <a:spAutoFit/>
          </a:bodyPr>
          <a:lstStyle/>
          <a:p>
            <a:r>
              <a:rPr lang="en-US" sz="1400" dirty="0"/>
              <a:t>Image source:  </a:t>
            </a:r>
            <a:r>
              <a:rPr lang="en-US" sz="1400" dirty="0">
                <a:hlinkClick r:id="rId4"/>
              </a:rPr>
              <a:t>http://www.villages-news.com/linus-pauling-and-prostate-cancer/</a:t>
            </a:r>
            <a:endParaRPr lang="en-US" sz="1400" dirty="0"/>
          </a:p>
        </p:txBody>
      </p:sp>
      <p:sp>
        <p:nvSpPr>
          <p:cNvPr id="3" name="Slide Number Placeholder 2">
            <a:extLst>
              <a:ext uri="{FF2B5EF4-FFF2-40B4-BE49-F238E27FC236}">
                <a16:creationId xmlns:a16="http://schemas.microsoft.com/office/drawing/2014/main" id="{F3CC042E-FDBA-4038-8E5C-3EB75E039625}"/>
              </a:ext>
            </a:extLst>
          </p:cNvPr>
          <p:cNvSpPr>
            <a:spLocks noGrp="1"/>
          </p:cNvSpPr>
          <p:nvPr>
            <p:ph type="sldNum" sz="quarter" idx="12"/>
          </p:nvPr>
        </p:nvSpPr>
        <p:spPr/>
        <p:txBody>
          <a:bodyPr/>
          <a:lstStyle/>
          <a:p>
            <a:fld id="{F8D59B09-23C8-46BA-B508-CE17BADF421E}" type="slidenum">
              <a:rPr lang="en-US" smtClean="0"/>
              <a:pPr/>
              <a:t>111</a:t>
            </a:fld>
            <a:endParaRPr lang="en-US"/>
          </a:p>
        </p:txBody>
      </p:sp>
    </p:spTree>
    <p:extLst>
      <p:ext uri="{BB962C8B-B14F-4D97-AF65-F5344CB8AC3E}">
        <p14:creationId xmlns:p14="http://schemas.microsoft.com/office/powerpoint/2010/main" val="392322834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BDDCC49-15E8-4A25-BAF2-506883B7D4F7}"/>
              </a:ext>
            </a:extLst>
          </p:cNvPr>
          <p:cNvSpPr>
            <a:spLocks noGrp="1"/>
          </p:cNvSpPr>
          <p:nvPr>
            <p:ph idx="1"/>
          </p:nvPr>
        </p:nvSpPr>
        <p:spPr>
          <a:xfrm>
            <a:off x="4648200" y="952500"/>
            <a:ext cx="4191000" cy="3238500"/>
          </a:xfrm>
        </p:spPr>
        <p:txBody>
          <a:bodyPr>
            <a:normAutofit/>
          </a:bodyPr>
          <a:lstStyle/>
          <a:p>
            <a:pPr marL="0" indent="0">
              <a:buNone/>
            </a:pPr>
            <a:r>
              <a:rPr lang="en-US" sz="2800" dirty="0"/>
              <a:t>He was asked, </a:t>
            </a:r>
            <a:r>
              <a:rPr lang="en-US" sz="2800" i="1" dirty="0">
                <a:solidFill>
                  <a:srgbClr val="FF0000"/>
                </a:solidFill>
              </a:rPr>
              <a:t>“How do you get so many good ideas?”</a:t>
            </a:r>
          </a:p>
        </p:txBody>
      </p:sp>
      <p:pic>
        <p:nvPicPr>
          <p:cNvPr id="9220" name="Picture 4" descr="http://www.villages-news.com/wp-content/uploads/2015/08/Linus-Pauling.jpg">
            <a:extLst>
              <a:ext uri="{FF2B5EF4-FFF2-40B4-BE49-F238E27FC236}">
                <a16:creationId xmlns:a16="http://schemas.microsoft.com/office/drawing/2014/main" id="{F98043B5-CD87-4ADE-898F-8ECE133C45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952500"/>
            <a:ext cx="3311490" cy="44958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28649045-C034-4CBF-B794-D21E96C35998}"/>
              </a:ext>
            </a:extLst>
          </p:cNvPr>
          <p:cNvSpPr>
            <a:spLocks noGrp="1"/>
          </p:cNvSpPr>
          <p:nvPr>
            <p:ph type="sldNum" sz="quarter" idx="12"/>
          </p:nvPr>
        </p:nvSpPr>
        <p:spPr/>
        <p:txBody>
          <a:bodyPr/>
          <a:lstStyle/>
          <a:p>
            <a:fld id="{F8D59B09-23C8-46BA-B508-CE17BADF421E}" type="slidenum">
              <a:rPr lang="en-US" smtClean="0"/>
              <a:pPr/>
              <a:t>112</a:t>
            </a:fld>
            <a:endParaRPr lang="en-US"/>
          </a:p>
        </p:txBody>
      </p:sp>
    </p:spTree>
    <p:extLst>
      <p:ext uri="{BB962C8B-B14F-4D97-AF65-F5344CB8AC3E}">
        <p14:creationId xmlns:p14="http://schemas.microsoft.com/office/powerpoint/2010/main" val="78526202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DBDDCC49-15E8-4A25-BAF2-506883B7D4F7}"/>
              </a:ext>
            </a:extLst>
          </p:cNvPr>
          <p:cNvSpPr>
            <a:spLocks noGrp="1"/>
          </p:cNvSpPr>
          <p:nvPr>
            <p:ph idx="1"/>
          </p:nvPr>
        </p:nvSpPr>
        <p:spPr>
          <a:xfrm>
            <a:off x="4648200" y="952500"/>
            <a:ext cx="4114800" cy="3238500"/>
          </a:xfrm>
        </p:spPr>
        <p:txBody>
          <a:bodyPr>
            <a:normAutofit/>
          </a:bodyPr>
          <a:lstStyle/>
          <a:p>
            <a:pPr marL="0" indent="0">
              <a:spcBef>
                <a:spcPts val="1200"/>
              </a:spcBef>
              <a:buNone/>
            </a:pPr>
            <a:r>
              <a:rPr lang="en-US" sz="2400" dirty="0"/>
              <a:t>“If you want to have good ideas </a:t>
            </a:r>
            <a:r>
              <a:rPr lang="en-US" sz="2400" i="1" dirty="0">
                <a:solidFill>
                  <a:srgbClr val="FF0000"/>
                </a:solidFill>
              </a:rPr>
              <a:t>you must have many ideas</a:t>
            </a:r>
            <a:r>
              <a:rPr lang="en-US" sz="2400" dirty="0"/>
              <a:t>. Most of them will be wrong, and what you have to </a:t>
            </a:r>
            <a:r>
              <a:rPr lang="en-US" sz="2400" i="1" dirty="0">
                <a:solidFill>
                  <a:srgbClr val="FF0000"/>
                </a:solidFill>
              </a:rPr>
              <a:t>learn </a:t>
            </a:r>
            <a:r>
              <a:rPr lang="en-US" sz="2400" dirty="0"/>
              <a:t>is</a:t>
            </a:r>
            <a:r>
              <a:rPr lang="en-US" sz="2400" i="1" dirty="0">
                <a:solidFill>
                  <a:srgbClr val="FF0000"/>
                </a:solidFill>
              </a:rPr>
              <a:t> which ones to throw away</a:t>
            </a:r>
            <a:r>
              <a:rPr lang="en-US" sz="2400" dirty="0"/>
              <a:t>.”</a:t>
            </a:r>
          </a:p>
          <a:p>
            <a:pPr marL="0" indent="0">
              <a:spcBef>
                <a:spcPts val="1200"/>
              </a:spcBef>
              <a:buNone/>
            </a:pPr>
            <a:r>
              <a:rPr lang="en-US" sz="2400" dirty="0"/>
              <a:t>-- Linus Pauling</a:t>
            </a:r>
          </a:p>
        </p:txBody>
      </p:sp>
      <p:pic>
        <p:nvPicPr>
          <p:cNvPr id="9220" name="Picture 4" descr="http://www.villages-news.com/wp-content/uploads/2015/08/Linus-Pauling.jpg">
            <a:extLst>
              <a:ext uri="{FF2B5EF4-FFF2-40B4-BE49-F238E27FC236}">
                <a16:creationId xmlns:a16="http://schemas.microsoft.com/office/drawing/2014/main" id="{F98043B5-CD87-4ADE-898F-8ECE133C45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952500"/>
            <a:ext cx="3311490" cy="4495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3D50C8E-4FAD-4F92-AFAD-0786102834C4}"/>
              </a:ext>
            </a:extLst>
          </p:cNvPr>
          <p:cNvSpPr txBox="1"/>
          <p:nvPr/>
        </p:nvSpPr>
        <p:spPr>
          <a:xfrm>
            <a:off x="838200" y="6172200"/>
            <a:ext cx="7924799" cy="307777"/>
          </a:xfrm>
          <a:prstGeom prst="rect">
            <a:avLst/>
          </a:prstGeom>
          <a:noFill/>
        </p:spPr>
        <p:txBody>
          <a:bodyPr wrap="square" rtlCol="0">
            <a:spAutoFit/>
          </a:bodyPr>
          <a:lstStyle/>
          <a:p>
            <a:r>
              <a:rPr lang="en-US" sz="1400" dirty="0"/>
              <a:t>As quoted by Francis Crick in his presentation, “</a:t>
            </a:r>
            <a:r>
              <a:rPr lang="en-US" sz="1400" dirty="0">
                <a:hlinkClick r:id="rId4"/>
              </a:rPr>
              <a:t>The Impact of Linus Pauling on Molecular Biology</a:t>
            </a:r>
            <a:r>
              <a:rPr lang="en-US" sz="1400" dirty="0"/>
              <a:t>” (1995).</a:t>
            </a:r>
          </a:p>
        </p:txBody>
      </p:sp>
      <p:sp>
        <p:nvSpPr>
          <p:cNvPr id="4" name="Slide Number Placeholder 3">
            <a:extLst>
              <a:ext uri="{FF2B5EF4-FFF2-40B4-BE49-F238E27FC236}">
                <a16:creationId xmlns:a16="http://schemas.microsoft.com/office/drawing/2014/main" id="{5D51932D-A9F4-408B-A26B-FDE64F39BF1C}"/>
              </a:ext>
            </a:extLst>
          </p:cNvPr>
          <p:cNvSpPr>
            <a:spLocks noGrp="1"/>
          </p:cNvSpPr>
          <p:nvPr>
            <p:ph type="sldNum" sz="quarter" idx="12"/>
          </p:nvPr>
        </p:nvSpPr>
        <p:spPr/>
        <p:txBody>
          <a:bodyPr/>
          <a:lstStyle/>
          <a:p>
            <a:fld id="{F8D59B09-23C8-46BA-B508-CE17BADF421E}" type="slidenum">
              <a:rPr lang="en-US" smtClean="0"/>
              <a:pPr/>
              <a:t>113</a:t>
            </a:fld>
            <a:endParaRPr lang="en-US"/>
          </a:p>
        </p:txBody>
      </p:sp>
    </p:spTree>
    <p:extLst>
      <p:ext uri="{BB962C8B-B14F-4D97-AF65-F5344CB8AC3E}">
        <p14:creationId xmlns:p14="http://schemas.microsoft.com/office/powerpoint/2010/main" val="4369852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376" y="2362200"/>
            <a:ext cx="6115424" cy="1828800"/>
          </a:xfrm>
        </p:spPr>
        <p:txBody>
          <a:bodyPr/>
          <a:lstStyle/>
          <a:p>
            <a:pPr marL="0" indent="0">
              <a:buNone/>
            </a:pPr>
            <a:r>
              <a:rPr lang="en-US" dirty="0"/>
              <a:t>Do you think people will steal your new idea?</a:t>
            </a:r>
          </a:p>
        </p:txBody>
      </p:sp>
      <p:sp>
        <p:nvSpPr>
          <p:cNvPr id="4" name="Slide Number Placeholder 3">
            <a:extLst>
              <a:ext uri="{FF2B5EF4-FFF2-40B4-BE49-F238E27FC236}">
                <a16:creationId xmlns:a16="http://schemas.microsoft.com/office/drawing/2014/main" id="{C4B9D065-9126-4934-9A82-E8B99730AC24}"/>
              </a:ext>
            </a:extLst>
          </p:cNvPr>
          <p:cNvSpPr>
            <a:spLocks noGrp="1"/>
          </p:cNvSpPr>
          <p:nvPr>
            <p:ph type="sldNum" sz="quarter" idx="12"/>
          </p:nvPr>
        </p:nvSpPr>
        <p:spPr/>
        <p:txBody>
          <a:bodyPr/>
          <a:lstStyle/>
          <a:p>
            <a:fld id="{F8D59B09-23C8-46BA-B508-CE17BADF421E}" type="slidenum">
              <a:rPr lang="en-US" smtClean="0"/>
              <a:pPr/>
              <a:t>114</a:t>
            </a:fld>
            <a:endParaRPr lang="en-US"/>
          </a:p>
        </p:txBody>
      </p:sp>
    </p:spTree>
    <p:extLst>
      <p:ext uri="{BB962C8B-B14F-4D97-AF65-F5344CB8AC3E}">
        <p14:creationId xmlns:p14="http://schemas.microsoft.com/office/powerpoint/2010/main" val="2307709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72846-FC4B-5765-BC74-93AC7A8E03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D09F7F-B0AE-FB6E-0F1E-07E513C74DE0}"/>
              </a:ext>
            </a:extLst>
          </p:cNvPr>
          <p:cNvSpPr>
            <a:spLocks noGrp="1"/>
          </p:cNvSpPr>
          <p:nvPr>
            <p:ph idx="1"/>
          </p:nvPr>
        </p:nvSpPr>
        <p:spPr>
          <a:xfrm>
            <a:off x="2615710" y="6182091"/>
            <a:ext cx="3912578" cy="334963"/>
          </a:xfrm>
        </p:spPr>
        <p:txBody>
          <a:bodyPr>
            <a:normAutofit/>
          </a:bodyPr>
          <a:lstStyle/>
          <a:p>
            <a:pPr>
              <a:buNone/>
            </a:pPr>
            <a:r>
              <a:rPr lang="en-US" sz="1400" dirty="0">
                <a:hlinkClick r:id="rId4"/>
              </a:rPr>
              <a:t>https://www.youtube.com/watch?v=eywi0h_Y5_U</a:t>
            </a:r>
            <a:endParaRPr lang="en-US" sz="1400" dirty="0"/>
          </a:p>
          <a:p>
            <a:pPr>
              <a:buNone/>
            </a:pPr>
            <a:endParaRPr lang="en-US" sz="1400" dirty="0"/>
          </a:p>
        </p:txBody>
      </p:sp>
      <p:sp>
        <p:nvSpPr>
          <p:cNvPr id="4" name="Slide Number Placeholder 3">
            <a:extLst>
              <a:ext uri="{FF2B5EF4-FFF2-40B4-BE49-F238E27FC236}">
                <a16:creationId xmlns:a16="http://schemas.microsoft.com/office/drawing/2014/main" id="{CD5BBE25-A0D8-CFFD-827A-1FA4458DCE31}"/>
              </a:ext>
            </a:extLst>
          </p:cNvPr>
          <p:cNvSpPr>
            <a:spLocks noGrp="1"/>
          </p:cNvSpPr>
          <p:nvPr>
            <p:ph type="sldNum" sz="quarter" idx="12"/>
          </p:nvPr>
        </p:nvSpPr>
        <p:spPr/>
        <p:txBody>
          <a:bodyPr/>
          <a:lstStyle/>
          <a:p>
            <a:fld id="{F8D59B09-23C8-46BA-B508-CE17BADF421E}" type="slidenum">
              <a:rPr lang="en-US" smtClean="0"/>
              <a:pPr/>
              <a:t>115</a:t>
            </a:fld>
            <a:endParaRPr lang="en-US"/>
          </a:p>
        </p:txBody>
      </p:sp>
      <p:pic>
        <p:nvPicPr>
          <p:cNvPr id="2" name="Online Media 1" title="Ballmer Laughs at iPhone">
            <a:hlinkClick r:id="" action="ppaction://media"/>
            <a:extLst>
              <a:ext uri="{FF2B5EF4-FFF2-40B4-BE49-F238E27FC236}">
                <a16:creationId xmlns:a16="http://schemas.microsoft.com/office/drawing/2014/main" id="{C59B0959-1B21-7039-02B1-3B18B37EAB09}"/>
              </a:ext>
            </a:extLst>
          </p:cNvPr>
          <p:cNvPicPr>
            <a:picLocks noRot="1" noChangeAspect="1"/>
          </p:cNvPicPr>
          <p:nvPr>
            <a:videoFile r:link="rId1"/>
          </p:nvPr>
        </p:nvPicPr>
        <p:blipFill>
          <a:blip r:embed="rId5"/>
          <a:stretch>
            <a:fillRect/>
          </a:stretch>
        </p:blipFill>
        <p:spPr>
          <a:xfrm>
            <a:off x="1503691" y="922303"/>
            <a:ext cx="6136617" cy="4599266"/>
          </a:xfrm>
          <a:prstGeom prst="rect">
            <a:avLst/>
          </a:prstGeom>
        </p:spPr>
      </p:pic>
    </p:spTree>
    <p:extLst>
      <p:ext uri="{BB962C8B-B14F-4D97-AF65-F5344CB8AC3E}">
        <p14:creationId xmlns:p14="http://schemas.microsoft.com/office/powerpoint/2010/main" val="69564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7683" y="2438400"/>
            <a:ext cx="7497233" cy="2895600"/>
          </a:xfrm>
        </p:spPr>
        <p:txBody>
          <a:bodyPr>
            <a:noAutofit/>
          </a:bodyPr>
          <a:lstStyle/>
          <a:p>
            <a:pPr marL="0" indent="0">
              <a:spcBef>
                <a:spcPts val="1500"/>
              </a:spcBef>
              <a:buNone/>
            </a:pPr>
            <a:r>
              <a:rPr lang="en-US" sz="2400" dirty="0"/>
              <a:t>If an idea is </a:t>
            </a:r>
            <a:r>
              <a:rPr lang="en-US" sz="2400" i="1" dirty="0"/>
              <a:t>really new</a:t>
            </a:r>
            <a:r>
              <a:rPr lang="en-US" sz="2400" dirty="0"/>
              <a:t>, it’s surprisingly hard to give it away.</a:t>
            </a:r>
          </a:p>
          <a:p>
            <a:pPr marL="0" indent="0">
              <a:spcBef>
                <a:spcPts val="1500"/>
              </a:spcBef>
              <a:buNone/>
            </a:pPr>
            <a:r>
              <a:rPr lang="en-US" sz="2400" dirty="0"/>
              <a:t>If it’s </a:t>
            </a:r>
            <a:r>
              <a:rPr lang="en-US" sz="2400" i="1" dirty="0"/>
              <a:t>really</a:t>
            </a:r>
            <a:r>
              <a:rPr lang="en-US" sz="2400" dirty="0"/>
              <a:t> </a:t>
            </a:r>
            <a:r>
              <a:rPr lang="en-US" sz="2400" i="1" dirty="0"/>
              <a:t>good</a:t>
            </a:r>
            <a:r>
              <a:rPr lang="en-US" sz="2400" dirty="0"/>
              <a:t>, most people will think you’re crazy.</a:t>
            </a:r>
          </a:p>
          <a:p>
            <a:pPr marL="0" indent="0">
              <a:spcBef>
                <a:spcPts val="1500"/>
              </a:spcBef>
              <a:buNone/>
            </a:pPr>
            <a:r>
              <a:rPr lang="en-US" sz="2400" dirty="0"/>
              <a:t>Most people have trouble imagining how their life would be different and why they would want that.</a:t>
            </a:r>
          </a:p>
        </p:txBody>
      </p:sp>
      <p:sp>
        <p:nvSpPr>
          <p:cNvPr id="4" name="Content Placeholder 2"/>
          <p:cNvSpPr txBox="1">
            <a:spLocks/>
          </p:cNvSpPr>
          <p:nvPr/>
        </p:nvSpPr>
        <p:spPr>
          <a:xfrm>
            <a:off x="1371600" y="1524000"/>
            <a:ext cx="6629400" cy="838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3200" dirty="0"/>
              <a:t>n</a:t>
            </a:r>
            <a:r>
              <a:rPr kumimoji="0" lang="en-US" sz="3200" b="0" i="0" u="none" strike="noStrike" kern="1200" cap="none" spc="0" normalizeH="0" baseline="0" noProof="0" dirty="0" err="1">
                <a:ln>
                  <a:noFill/>
                </a:ln>
                <a:solidFill>
                  <a:schemeClr val="tx1"/>
                </a:solidFill>
                <a:effectLst/>
                <a:uLnTx/>
                <a:uFillTx/>
                <a:latin typeface="+mn-lt"/>
                <a:ea typeface="+mn-ea"/>
                <a:cs typeface="+mn-cs"/>
              </a:rPr>
              <a:t>ew</a:t>
            </a:r>
            <a:r>
              <a:rPr kumimoji="0" lang="en-US" sz="3200" b="0" i="0" u="none" strike="noStrike" kern="1200" cap="none" spc="0" normalizeH="0" baseline="0" noProof="0" dirty="0">
                <a:ln>
                  <a:noFill/>
                </a:ln>
                <a:solidFill>
                  <a:schemeClr val="tx1"/>
                </a:solidFill>
                <a:effectLst/>
                <a:uLnTx/>
                <a:uFillTx/>
                <a:latin typeface="+mn-lt"/>
                <a:ea typeface="+mn-ea"/>
                <a:cs typeface="+mn-cs"/>
              </a:rPr>
              <a:t> ideas</a:t>
            </a:r>
          </a:p>
        </p:txBody>
      </p:sp>
      <p:sp>
        <p:nvSpPr>
          <p:cNvPr id="5" name="Slide Number Placeholder 4">
            <a:extLst>
              <a:ext uri="{FF2B5EF4-FFF2-40B4-BE49-F238E27FC236}">
                <a16:creationId xmlns:a16="http://schemas.microsoft.com/office/drawing/2014/main" id="{AE1D94BF-270C-4236-AB48-3173DC58EB75}"/>
              </a:ext>
            </a:extLst>
          </p:cNvPr>
          <p:cNvSpPr>
            <a:spLocks noGrp="1"/>
          </p:cNvSpPr>
          <p:nvPr>
            <p:ph type="sldNum" sz="quarter" idx="12"/>
          </p:nvPr>
        </p:nvSpPr>
        <p:spPr/>
        <p:txBody>
          <a:bodyPr/>
          <a:lstStyle/>
          <a:p>
            <a:fld id="{F8D59B09-23C8-46BA-B508-CE17BADF421E}" type="slidenum">
              <a:rPr lang="en-US" smtClean="0"/>
              <a:pPr/>
              <a:t>116</a:t>
            </a:fld>
            <a:endParaRPr lang="en-US"/>
          </a:p>
        </p:txBody>
      </p:sp>
    </p:spTree>
    <p:extLst>
      <p:ext uri="{BB962C8B-B14F-4D97-AF65-F5344CB8AC3E}">
        <p14:creationId xmlns:p14="http://schemas.microsoft.com/office/powerpoint/2010/main" val="64203304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0" y="2590800"/>
            <a:ext cx="3962400" cy="1143000"/>
          </a:xfrm>
        </p:spPr>
        <p:txBody>
          <a:bodyPr>
            <a:normAutofit/>
          </a:bodyPr>
          <a:lstStyle/>
          <a:p>
            <a:pPr>
              <a:buNone/>
            </a:pPr>
            <a:r>
              <a:rPr lang="en-US" dirty="0"/>
              <a:t>Problem-solving versus problem-choosing</a:t>
            </a:r>
          </a:p>
        </p:txBody>
      </p:sp>
      <p:sp>
        <p:nvSpPr>
          <p:cNvPr id="4" name="Slide Number Placeholder 3">
            <a:extLst>
              <a:ext uri="{FF2B5EF4-FFF2-40B4-BE49-F238E27FC236}">
                <a16:creationId xmlns:a16="http://schemas.microsoft.com/office/drawing/2014/main" id="{69C75A27-79E4-46DA-9BED-A5BF290A1441}"/>
              </a:ext>
            </a:extLst>
          </p:cNvPr>
          <p:cNvSpPr>
            <a:spLocks noGrp="1"/>
          </p:cNvSpPr>
          <p:nvPr>
            <p:ph type="sldNum" sz="quarter" idx="12"/>
          </p:nvPr>
        </p:nvSpPr>
        <p:spPr/>
        <p:txBody>
          <a:bodyPr/>
          <a:lstStyle/>
          <a:p>
            <a:fld id="{F8D59B09-23C8-46BA-B508-CE17BADF421E}" type="slidenum">
              <a:rPr lang="en-US" smtClean="0"/>
              <a:pPr/>
              <a:t>117</a:t>
            </a:fld>
            <a:endParaRPr lang="en-US"/>
          </a:p>
        </p:txBody>
      </p:sp>
    </p:spTree>
    <p:extLst>
      <p:ext uri="{BB962C8B-B14F-4D97-AF65-F5344CB8AC3E}">
        <p14:creationId xmlns:p14="http://schemas.microsoft.com/office/powerpoint/2010/main" val="26610224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438400"/>
            <a:ext cx="7086600" cy="1826141"/>
          </a:xfrm>
          <a:prstGeom prst="rect">
            <a:avLst/>
          </a:prstGeom>
          <a:noFill/>
        </p:spPr>
        <p:txBody>
          <a:bodyPr wrap="square" rtlCol="0">
            <a:spAutoFit/>
          </a:bodyPr>
          <a:lstStyle/>
          <a:p>
            <a:pPr>
              <a:spcBef>
                <a:spcPts val="2000"/>
              </a:spcBef>
            </a:pPr>
            <a:r>
              <a:rPr lang="en-US" sz="2400" dirty="0"/>
              <a:t>A fabulous solution to a problem nobody cares about is still a solution nobody cares about.</a:t>
            </a:r>
          </a:p>
          <a:p>
            <a:pPr>
              <a:spcBef>
                <a:spcPts val="2000"/>
              </a:spcBef>
            </a:pPr>
            <a:r>
              <a:rPr lang="en-US" sz="2400" dirty="0"/>
              <a:t>But even a mediocre solution to a really important problem can be important.</a:t>
            </a:r>
          </a:p>
        </p:txBody>
      </p:sp>
      <p:sp>
        <p:nvSpPr>
          <p:cNvPr id="4" name="Slide Number Placeholder 3">
            <a:extLst>
              <a:ext uri="{FF2B5EF4-FFF2-40B4-BE49-F238E27FC236}">
                <a16:creationId xmlns:a16="http://schemas.microsoft.com/office/drawing/2014/main" id="{58B31019-015D-4B6B-9A3C-F009C7D9E032}"/>
              </a:ext>
            </a:extLst>
          </p:cNvPr>
          <p:cNvSpPr>
            <a:spLocks noGrp="1"/>
          </p:cNvSpPr>
          <p:nvPr>
            <p:ph type="sldNum" sz="quarter" idx="12"/>
          </p:nvPr>
        </p:nvSpPr>
        <p:spPr/>
        <p:txBody>
          <a:bodyPr/>
          <a:lstStyle/>
          <a:p>
            <a:fld id="{F8D59B09-23C8-46BA-B508-CE17BADF421E}" type="slidenum">
              <a:rPr lang="en-US" smtClean="0"/>
              <a:pPr/>
              <a:t>118</a:t>
            </a:fld>
            <a:endParaRPr lang="en-US"/>
          </a:p>
        </p:txBody>
      </p:sp>
    </p:spTree>
    <p:extLst>
      <p:ext uri="{BB962C8B-B14F-4D97-AF65-F5344CB8AC3E}">
        <p14:creationId xmlns:p14="http://schemas.microsoft.com/office/powerpoint/2010/main" val="86319362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9" y="1981200"/>
            <a:ext cx="6637867" cy="2514600"/>
          </a:xfrm>
        </p:spPr>
        <p:txBody>
          <a:bodyPr anchor="t">
            <a:noAutofit/>
          </a:bodyPr>
          <a:lstStyle/>
          <a:p>
            <a:pPr algn="l"/>
            <a:r>
              <a:rPr lang="en-US" sz="2400" dirty="0">
                <a:latin typeface="+mn-lt"/>
              </a:rPr>
              <a:t>Opportunities are created when the world changes.</a:t>
            </a:r>
            <a:br>
              <a:rPr lang="en-US" sz="2400" dirty="0">
                <a:latin typeface="+mn-lt"/>
              </a:rPr>
            </a:br>
            <a:br>
              <a:rPr lang="en-US" sz="2400" dirty="0">
                <a:latin typeface="+mn-lt"/>
              </a:rPr>
            </a:br>
            <a:r>
              <a:rPr lang="en-US" sz="2400" dirty="0">
                <a:latin typeface="+mn-lt"/>
              </a:rPr>
              <a:t>Something becomes possible that wasn’t before.</a:t>
            </a:r>
          </a:p>
        </p:txBody>
      </p:sp>
      <p:sp>
        <p:nvSpPr>
          <p:cNvPr id="4" name="Slide Number Placeholder 3">
            <a:extLst>
              <a:ext uri="{FF2B5EF4-FFF2-40B4-BE49-F238E27FC236}">
                <a16:creationId xmlns:a16="http://schemas.microsoft.com/office/drawing/2014/main" id="{B7D5F440-2FB0-4EE5-9D9A-4DE012679E9D}"/>
              </a:ext>
            </a:extLst>
          </p:cNvPr>
          <p:cNvSpPr>
            <a:spLocks noGrp="1"/>
          </p:cNvSpPr>
          <p:nvPr>
            <p:ph type="sldNum" sz="quarter" idx="12"/>
          </p:nvPr>
        </p:nvSpPr>
        <p:spPr/>
        <p:txBody>
          <a:bodyPr/>
          <a:lstStyle/>
          <a:p>
            <a:fld id="{F8D59B09-23C8-46BA-B508-CE17BADF421E}" type="slidenum">
              <a:rPr lang="en-US" smtClean="0"/>
              <a:pPr/>
              <a:t>119</a:t>
            </a:fld>
            <a:endParaRPr lang="en-US"/>
          </a:p>
        </p:txBody>
      </p:sp>
    </p:spTree>
    <p:extLst>
      <p:ext uri="{BB962C8B-B14F-4D97-AF65-F5344CB8AC3E}">
        <p14:creationId xmlns:p14="http://schemas.microsoft.com/office/powerpoint/2010/main" val="35811602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01B3D-091C-2076-4F65-A5BEABD8424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4E2BD2D-CD7E-8AA1-4085-221BB543C0A0}"/>
              </a:ext>
            </a:extLst>
          </p:cNvPr>
          <p:cNvSpPr txBox="1"/>
          <p:nvPr/>
        </p:nvSpPr>
        <p:spPr>
          <a:xfrm>
            <a:off x="2058555" y="6211669"/>
            <a:ext cx="5026889" cy="523220"/>
          </a:xfrm>
          <a:prstGeom prst="rect">
            <a:avLst/>
          </a:prstGeom>
          <a:noFill/>
        </p:spPr>
        <p:txBody>
          <a:bodyPr wrap="square" rtlCol="0">
            <a:spAutoFit/>
          </a:bodyPr>
          <a:lstStyle/>
          <a:p>
            <a:r>
              <a:rPr lang="en-US" sz="1400" dirty="0">
                <a:hlinkClick r:id="rId4"/>
              </a:rPr>
              <a:t>https://www.youtube.com/watch?v=_uXtWIg_A7M</a:t>
            </a:r>
            <a:endParaRPr lang="en-US" sz="1400" dirty="0"/>
          </a:p>
          <a:p>
            <a:endParaRPr lang="en-US" sz="1400" dirty="0"/>
          </a:p>
        </p:txBody>
      </p:sp>
      <p:sp>
        <p:nvSpPr>
          <p:cNvPr id="3" name="Slide Number Placeholder 2">
            <a:extLst>
              <a:ext uri="{FF2B5EF4-FFF2-40B4-BE49-F238E27FC236}">
                <a16:creationId xmlns:a16="http://schemas.microsoft.com/office/drawing/2014/main" id="{E140E837-4E6A-5DE0-29A3-CDBC7FEDE1FA}"/>
              </a:ext>
            </a:extLst>
          </p:cNvPr>
          <p:cNvSpPr>
            <a:spLocks noGrp="1"/>
          </p:cNvSpPr>
          <p:nvPr>
            <p:ph type="sldNum" sz="quarter" idx="12"/>
          </p:nvPr>
        </p:nvSpPr>
        <p:spPr/>
        <p:txBody>
          <a:bodyPr/>
          <a:lstStyle/>
          <a:p>
            <a:fld id="{F8D59B09-23C8-46BA-B508-CE17BADF421E}" type="slidenum">
              <a:rPr lang="en-US" smtClean="0"/>
              <a:pPr/>
              <a:t>120</a:t>
            </a:fld>
            <a:endParaRPr lang="en-US"/>
          </a:p>
        </p:txBody>
      </p:sp>
      <p:pic>
        <p:nvPicPr>
          <p:cNvPr id="2" name="Online Media 1" title="2002 DirecTV DSL &quot;End of the Internet&quot; commercial">
            <a:hlinkClick r:id="" action="ppaction://media"/>
            <a:extLst>
              <a:ext uri="{FF2B5EF4-FFF2-40B4-BE49-F238E27FC236}">
                <a16:creationId xmlns:a16="http://schemas.microsoft.com/office/drawing/2014/main" id="{B70374AD-4C03-7851-F1F4-D1BCCD636E39}"/>
              </a:ext>
            </a:extLst>
          </p:cNvPr>
          <p:cNvPicPr>
            <a:picLocks noRot="1" noChangeAspect="1"/>
          </p:cNvPicPr>
          <p:nvPr>
            <a:videoFile r:link="rId1"/>
          </p:nvPr>
        </p:nvPicPr>
        <p:blipFill>
          <a:blip r:embed="rId5"/>
          <a:stretch>
            <a:fillRect/>
          </a:stretch>
        </p:blipFill>
        <p:spPr>
          <a:xfrm>
            <a:off x="1187250" y="827468"/>
            <a:ext cx="6769499" cy="5073598"/>
          </a:xfrm>
          <a:prstGeom prst="rect">
            <a:avLst/>
          </a:prstGeom>
        </p:spPr>
      </p:pic>
    </p:spTree>
    <p:extLst>
      <p:ext uri="{BB962C8B-B14F-4D97-AF65-F5344CB8AC3E}">
        <p14:creationId xmlns:p14="http://schemas.microsoft.com/office/powerpoint/2010/main" val="20817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what made search engines possible</a:t>
            </a:r>
          </a:p>
        </p:txBody>
      </p:sp>
      <p:sp>
        <p:nvSpPr>
          <p:cNvPr id="3" name="Content Placeholder 2"/>
          <p:cNvSpPr>
            <a:spLocks noGrp="1"/>
          </p:cNvSpPr>
          <p:nvPr>
            <p:ph idx="1"/>
          </p:nvPr>
        </p:nvSpPr>
        <p:spPr>
          <a:xfrm>
            <a:off x="762000" y="1676400"/>
            <a:ext cx="7848600" cy="4198417"/>
          </a:xfrm>
        </p:spPr>
        <p:txBody>
          <a:bodyPr>
            <a:noAutofit/>
          </a:bodyPr>
          <a:lstStyle/>
          <a:p>
            <a:pPr marL="0" indent="0">
              <a:spcBef>
                <a:spcPts val="1500"/>
              </a:spcBef>
              <a:buNone/>
            </a:pPr>
            <a:r>
              <a:rPr lang="en-US" sz="2400" dirty="0"/>
              <a:t>The insight was that you could do it.</a:t>
            </a:r>
          </a:p>
          <a:p>
            <a:pPr marL="0" indent="0">
              <a:spcBef>
                <a:spcPts val="1500"/>
              </a:spcBef>
              <a:buNone/>
            </a:pPr>
            <a:r>
              <a:rPr lang="en-US" sz="2400" dirty="0"/>
              <a:t>You could crawl the entire web and make and index your own private copy of the whole thing</a:t>
            </a:r>
            <a:r>
              <a:rPr lang="en-US" dirty="0"/>
              <a:t>.</a:t>
            </a:r>
          </a:p>
          <a:p>
            <a:pPr marL="0" indent="0">
              <a:spcBef>
                <a:spcPts val="1500"/>
              </a:spcBef>
              <a:buNone/>
            </a:pPr>
            <a:r>
              <a:rPr lang="en-US" sz="2400" dirty="0"/>
              <a:t> Processors, bandwidth and storage were so cheap you could do it.</a:t>
            </a:r>
          </a:p>
          <a:p>
            <a:pPr marL="0" indent="0">
              <a:spcBef>
                <a:spcPts val="1500"/>
              </a:spcBef>
              <a:buNone/>
            </a:pPr>
            <a:r>
              <a:rPr lang="en-US" sz="2400" dirty="0"/>
              <a:t>When MSN Search went live in Jan 2005, we had 10 rows of 500 machines, each with a copy of 1/500-th of the entire web = 10 complete copies.</a:t>
            </a:r>
          </a:p>
        </p:txBody>
      </p:sp>
      <p:sp>
        <p:nvSpPr>
          <p:cNvPr id="5" name="Slide Number Placeholder 4">
            <a:extLst>
              <a:ext uri="{FF2B5EF4-FFF2-40B4-BE49-F238E27FC236}">
                <a16:creationId xmlns:a16="http://schemas.microsoft.com/office/drawing/2014/main" id="{6CD10CB0-AC6F-48B0-B67D-C608B6012760}"/>
              </a:ext>
            </a:extLst>
          </p:cNvPr>
          <p:cNvSpPr>
            <a:spLocks noGrp="1"/>
          </p:cNvSpPr>
          <p:nvPr>
            <p:ph type="sldNum" sz="quarter" idx="12"/>
          </p:nvPr>
        </p:nvSpPr>
        <p:spPr/>
        <p:txBody>
          <a:bodyPr/>
          <a:lstStyle/>
          <a:p>
            <a:fld id="{F8D59B09-23C8-46BA-B508-CE17BADF421E}" type="slidenum">
              <a:rPr lang="en-US" smtClean="0"/>
              <a:pPr/>
              <a:t>121</a:t>
            </a:fld>
            <a:endParaRPr lang="en-US"/>
          </a:p>
        </p:txBody>
      </p:sp>
    </p:spTree>
    <p:extLst>
      <p:ext uri="{BB962C8B-B14F-4D97-AF65-F5344CB8AC3E}">
        <p14:creationId xmlns:p14="http://schemas.microsoft.com/office/powerpoint/2010/main" val="34236708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34673</TotalTime>
  <Words>4999</Words>
  <Application>Microsoft Office PowerPoint</Application>
  <PresentationFormat>On-screen Show (4:3)</PresentationFormat>
  <Paragraphs>897</Paragraphs>
  <Slides>121</Slides>
  <Notes>80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121</vt:i4>
      </vt:variant>
    </vt:vector>
  </HeadingPairs>
  <TitlesOfParts>
    <vt:vector size="128" baseType="lpstr">
      <vt:lpstr>Arial</vt:lpstr>
      <vt:lpstr>Calibri</vt:lpstr>
      <vt:lpstr>Google Sans</vt:lpstr>
      <vt:lpstr>Lucida Console</vt:lpstr>
      <vt:lpstr>Verdana</vt:lpstr>
      <vt:lpstr>Wingdings 2</vt:lpstr>
      <vt:lpstr>Office Theme</vt:lpstr>
      <vt:lpstr>EECS 498 System Design of a Search Engine Winter 2026 Lecture 1: Introduction</vt:lpstr>
      <vt:lpstr>agenda</vt:lpstr>
      <vt:lpstr>agenda</vt:lpstr>
      <vt:lpstr>Nicole Hamilton</vt:lpstr>
      <vt:lpstr>PowerPoint Presentation</vt:lpstr>
      <vt:lpstr>PowerPoint Presentation</vt:lpstr>
      <vt:lpstr>PowerPoint Presentation</vt:lpstr>
      <vt:lpstr>This is the sixth time I’m teaching this class.  I'm still working to improve it.  </vt:lpstr>
      <vt:lpstr>staff</vt:lpstr>
      <vt:lpstr>agenda</vt:lpstr>
      <vt:lpstr>Course organization </vt:lpstr>
      <vt:lpstr>This semester</vt:lpstr>
      <vt:lpstr>PowerPoint Presentation</vt:lpstr>
      <vt:lpstr>Grading</vt:lpstr>
      <vt:lpstr>PowerPoint Presentation</vt:lpstr>
      <vt:lpstr>Your team grade on the project</vt:lpstr>
      <vt:lpstr>Your individual grade on the project</vt:lpstr>
      <vt:lpstr>Your first homework</vt:lpstr>
      <vt:lpstr>HW1 MostPositiveSubsequence( )</vt:lpstr>
      <vt:lpstr>HW1 MostPositiveSubsequence( )</vt:lpstr>
      <vt:lpstr>General rules for homework</vt:lpstr>
      <vt:lpstr>Textbooks</vt:lpstr>
      <vt:lpstr>All the work must be your own</vt:lpstr>
      <vt:lpstr>Where you’ll find stuff</vt:lpstr>
      <vt:lpstr>agenda</vt:lpstr>
      <vt:lpstr>Learning objectives</vt:lpstr>
      <vt:lpstr>Interwoven themes</vt:lpstr>
      <vt:lpstr>agenda</vt:lpstr>
      <vt:lpstr>systems</vt:lpstr>
      <vt:lpstr>system design projects</vt:lpstr>
      <vt:lpstr>agenda</vt:lpstr>
      <vt:lpstr>the project</vt:lpstr>
      <vt:lpstr>PowerPoint Presentation</vt:lpstr>
      <vt:lpstr>past engines in LOC</vt:lpstr>
      <vt:lpstr>past index sizes in documents</vt:lpstr>
      <vt:lpstr>agenda</vt:lpstr>
      <vt:lpstr>basic parts of a search engine</vt:lpstr>
      <vt:lpstr>PowerPoint Presentation</vt:lpstr>
      <vt:lpstr>PowerPoint Presentation</vt:lpstr>
      <vt:lpstr>agenda</vt:lpstr>
      <vt:lpstr>your search engine</vt:lpstr>
      <vt:lpstr>levels of functionality</vt:lpstr>
      <vt:lpstr>agenda</vt:lpstr>
      <vt:lpstr>PowerPoint Presentation</vt:lpstr>
      <vt:lpstr>observations</vt:lpstr>
      <vt:lpstr>observations</vt:lpstr>
      <vt:lpstr>observations</vt:lpstr>
      <vt:lpstr>PowerPoint Presentation</vt:lpstr>
      <vt:lpstr>group photo</vt:lpstr>
      <vt:lpstr>PowerPoint Presentation</vt:lpstr>
      <vt:lpstr>Here were some past submissions.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 usual experience</vt:lpstr>
      <vt:lpstr>agenda</vt:lpstr>
      <vt:lpstr>if you are 20 in 2026</vt:lpstr>
      <vt:lpstr>if you are 20 in 2026</vt:lpstr>
      <vt:lpstr>if you are 20 in 2026</vt:lpstr>
      <vt:lpstr>if you are 20 in 2026</vt:lpstr>
      <vt:lpstr>if you are 20 in 2026</vt:lpstr>
      <vt:lpstr>if you are 20 in 2026</vt:lpstr>
      <vt:lpstr>if you are 20 in 2026</vt:lpstr>
      <vt:lpstr>if you are 20 in 2026</vt:lpstr>
      <vt:lpstr>what made this possible</vt:lpstr>
      <vt:lpstr>what made this possible</vt:lpstr>
      <vt:lpstr>PowerPoint Presentation</vt:lpstr>
      <vt:lpstr>what made this possible</vt:lpstr>
      <vt:lpstr>the noise margin</vt:lpstr>
      <vt:lpstr>what made this possible</vt:lpstr>
      <vt:lpstr>what made this possible</vt:lpstr>
      <vt:lpstr>what made this possible</vt:lpstr>
      <vt:lpstr>what made this possible</vt:lpstr>
      <vt:lpstr>what made this possible</vt:lpstr>
      <vt:lpstr>what made this possible</vt:lpstr>
      <vt:lpstr>agenda</vt:lpstr>
      <vt:lpstr>PowerPoint Presentation</vt:lpstr>
      <vt:lpstr>PowerPoint Presentation</vt:lpstr>
      <vt:lpstr>Edsger Dijkstra</vt:lpstr>
      <vt:lpstr>Edsger Dijkstra</vt:lpstr>
      <vt:lpstr>why I’m not a fan of STL</vt:lpstr>
      <vt:lpstr>How big is an STL string?</vt:lpstr>
      <vt:lpstr>How big is an STL string?</vt:lpstr>
      <vt:lpstr>PowerPoint Presentation</vt:lpstr>
      <vt:lpstr>PowerPoint Presentation</vt:lpstr>
      <vt:lpstr>Don Knuth on programming as art</vt:lpstr>
      <vt:lpstr>PowerPoint Presentation</vt:lpstr>
      <vt:lpstr>So, what is beautiful code?</vt:lpstr>
      <vt:lpstr>beautiful code</vt:lpstr>
      <vt:lpstr>beautiful code</vt:lpstr>
      <vt:lpstr> beautiful code</vt:lpstr>
      <vt:lpstr>PowerPoint Presentation</vt:lpstr>
      <vt:lpstr>PowerPoint Presentation</vt:lpstr>
      <vt:lpstr>PowerPoint Presentation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Opportunities are created when the world changes.  Something becomes possible that wasn’t before.</vt:lpstr>
      <vt:lpstr>PowerPoint Presentation</vt:lpstr>
      <vt:lpstr>what made search engines possible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 Intro to System Design of a Search Engine</dc:title>
  <dc:creator>Nicole Hamilton</dc:creator>
  <cp:lastModifiedBy>Nicole Hamilton</cp:lastModifiedBy>
  <cp:revision>718</cp:revision>
  <cp:lastPrinted>2026-10-13T20:01:42Z</cp:lastPrinted>
  <dcterms:created xsi:type="dcterms:W3CDTF">2014-10-28T21:56:04Z</dcterms:created>
  <dcterms:modified xsi:type="dcterms:W3CDTF">2026-10-13T20:02:17Z</dcterms:modified>
</cp:coreProperties>
</file>